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12801600" cy="7772400"/>
  <p:notesSz cx="120396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825C"/>
    <a:srgbClr val="E3DCD1"/>
    <a:srgbClr val="7C3C7C"/>
    <a:srgbClr val="F0F0F0"/>
    <a:srgbClr val="4BACC6"/>
    <a:srgbClr val="FFFFFF"/>
    <a:srgbClr val="00A261"/>
    <a:srgbClr val="E2F0D9"/>
    <a:srgbClr val="E1E1E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98" autoAdjust="0"/>
    <p:restoredTop sz="91966" autoAdjust="0"/>
  </p:normalViewPr>
  <p:slideViewPr>
    <p:cSldViewPr snapToGrid="0">
      <p:cViewPr varScale="1">
        <p:scale>
          <a:sx n="91" d="100"/>
          <a:sy n="91" d="100"/>
        </p:scale>
        <p:origin x="24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33169000873249E-2"/>
          <c:y val="0.21777569241584135"/>
          <c:w val="0.85787079875695449"/>
          <c:h val="0.699019791581763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Public Support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C3C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73-40B7-B1C4-62A1EDC3583B}"/>
              </c:ext>
            </c:extLst>
          </c:dPt>
          <c:dPt>
            <c:idx val="1"/>
            <c:invertIfNegative val="0"/>
            <c:bubble3D val="0"/>
            <c:spPr>
              <a:solidFill>
                <a:srgbClr val="0D82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73-40B7-B1C4-62A1EDC3583B}"/>
              </c:ext>
            </c:extLst>
          </c:dPt>
          <c:dLbls>
            <c:dLbl>
              <c:idx val="0"/>
              <c:layout>
                <c:manualLayout>
                  <c:x val="4.0311776884666911E-3"/>
                  <c:y val="3.96758365816608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6576" bIns="19050" anchor="ctr" anchorCtr="0">
                  <a:spAutoFit/>
                </a:bodyPr>
                <a:lstStyle/>
                <a:p>
                  <a:pPr algn="ctr"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07720832258044"/>
                      <c:h val="0.164632597906902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73-40B7-B1C4-62A1EDC3583B}"/>
                </c:ext>
              </c:extLst>
            </c:dLbl>
            <c:dLbl>
              <c:idx val="1"/>
              <c:layout>
                <c:manualLayout>
                  <c:x val="0"/>
                  <c:y val="4.50152031437372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6576" bIns="19050" anchor="ctr" anchorCtr="0">
                  <a:normAutofit/>
                </a:bodyPr>
                <a:lstStyle/>
                <a:p>
                  <a:pPr algn="ctr"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65860336137175"/>
                      <c:h val="0.164632597906902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373-40B7-B1C4-62A1EDC3583B}"/>
                </c:ext>
              </c:extLst>
            </c:dLbl>
            <c:dLbl>
              <c:idx val="2"/>
              <c:layout>
                <c:manualLayout>
                  <c:x val="0"/>
                  <c:y val="3.8525956730182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62034345071503"/>
                      <c:h val="0.160995407158509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373-40B7-B1C4-62A1EDC358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6576" bIns="19050" anchor="ctr" anchorCtr="0">
                <a:spAutoFit/>
              </a:bodyPr>
              <a:lstStyle/>
              <a:p>
                <a:pPr algn="ctr"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FY22</c:v>
                </c:pt>
                <c:pt idx="1">
                  <c:v>FY23</c:v>
                </c:pt>
                <c:pt idx="2">
                  <c:v>FY24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0.53</c:v>
                </c:pt>
                <c:pt idx="1">
                  <c:v>0.59</c:v>
                </c:pt>
                <c:pt idx="2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73-40B7-B1C4-62A1EDC35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623347864"/>
        <c:axId val="623349304"/>
      </c:barChart>
      <c:catAx>
        <c:axId val="623347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23349304"/>
        <c:crosses val="autoZero"/>
        <c:auto val="1"/>
        <c:lblAlgn val="ctr"/>
        <c:lblOffset val="100"/>
        <c:noMultiLvlLbl val="0"/>
      </c:catAx>
      <c:valAx>
        <c:axId val="6233493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23347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Fy24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BA-4EBF-A87B-ED7AAAFA8CAA}"/>
              </c:ext>
            </c:extLst>
          </c:dPt>
          <c:dPt>
            <c:idx val="1"/>
            <c:bubble3D val="0"/>
            <c:spPr>
              <a:solidFill>
                <a:srgbClr val="0D82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BA-4EBF-A87B-ED7AAAFA8CAA}"/>
              </c:ext>
            </c:extLst>
          </c:dPt>
          <c:cat>
            <c:strRef>
              <c:f>Sheet1!$A$2:$A$3</c:f>
              <c:strCache>
                <c:ptCount val="2"/>
                <c:pt idx="0">
                  <c:v>Online</c:v>
                </c:pt>
                <c:pt idx="1">
                  <c:v>Offline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C6-4A7A-87EB-319E4B793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FY22</c:v>
                </c:pt>
              </c:strCache>
            </c:strRef>
          </c:tx>
          <c:spPr>
            <a:solidFill>
              <a:srgbClr val="7C3C7C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5k+</c:v>
                </c:pt>
              </c:strCache>
            </c:strRef>
          </c:cat>
          <c:val>
            <c:numRef>
              <c:f>Sheet1!$B$2</c:f>
              <c:numCache>
                <c:formatCode>"$"#,##0.00</c:formatCode>
                <c:ptCount val="1"/>
                <c:pt idx="0">
                  <c:v>6870981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64-417E-8E82-CF6F2B7308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FY23</c:v>
                </c:pt>
              </c:strCache>
            </c:strRef>
          </c:tx>
          <c:spPr>
            <a:solidFill>
              <a:srgbClr val="0D825C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5k+</c:v>
                </c:pt>
              </c:strCache>
            </c:strRef>
          </c:cat>
          <c:val>
            <c:numRef>
              <c:f>Sheet1!$C$2</c:f>
              <c:numCache>
                <c:formatCode>"$"#,##0_);[Red]\("$"#,##0\)</c:formatCode>
                <c:ptCount val="1"/>
                <c:pt idx="0">
                  <c:v>7348087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64-417E-8E82-CF6F2B7308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FY24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5k+</c:v>
                </c:pt>
              </c:strCache>
            </c:strRef>
          </c:cat>
          <c:val>
            <c:numRef>
              <c:f>Sheet1!$D$2</c:f>
              <c:numCache>
                <c:formatCode>"$"#,##0_);[Red]\("$"#,##0\)</c:formatCode>
                <c:ptCount val="1"/>
                <c:pt idx="0">
                  <c:v>6507785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64-417E-8E82-CF6F2B730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23872"/>
        <c:axId val="1860428144"/>
      </c:barChart>
      <c:catAx>
        <c:axId val="17323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60428144"/>
        <c:crosses val="autoZero"/>
        <c:auto val="1"/>
        <c:lblAlgn val="ctr"/>
        <c:lblOffset val="100"/>
        <c:noMultiLvlLbl val="0"/>
      </c:catAx>
      <c:valAx>
        <c:axId val="1860428144"/>
        <c:scaling>
          <c:orientation val="minMax"/>
        </c:scaling>
        <c:delete val="1"/>
        <c:axPos val="l"/>
        <c:numFmt formatCode="&quot;$&quot;#,##0.00" sourceLinked="1"/>
        <c:majorTickMark val="none"/>
        <c:minorTickMark val="none"/>
        <c:tickLblPos val="nextTo"/>
        <c:crossAx val="1732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FY22</c:v>
                </c:pt>
              </c:strCache>
            </c:strRef>
          </c:tx>
          <c:spPr>
            <a:solidFill>
              <a:srgbClr val="7C3C7C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1k - 5k</c:v>
                </c:pt>
              </c:strCache>
            </c:strRef>
          </c:cat>
          <c:val>
            <c:numRef>
              <c:f>Sheet1!$B$2</c:f>
              <c:numCache>
                <c:formatCode>"$"#,##0.00</c:formatCode>
                <c:ptCount val="1"/>
                <c:pt idx="0">
                  <c:v>1930953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64-417E-8E82-CF6F2B7308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FY23</c:v>
                </c:pt>
              </c:strCache>
            </c:strRef>
          </c:tx>
          <c:spPr>
            <a:solidFill>
              <a:srgbClr val="0D825C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1k - 5k</c:v>
                </c:pt>
              </c:strCache>
            </c:strRef>
          </c:cat>
          <c:val>
            <c:numRef>
              <c:f>Sheet1!$C$2</c:f>
              <c:numCache>
                <c:formatCode>"$"#,##0_);[Red]\("$"#,##0\)</c:formatCode>
                <c:ptCount val="1"/>
                <c:pt idx="0">
                  <c:v>1800675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64-417E-8E82-CF6F2B7308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FY24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1k - 5k</c:v>
                </c:pt>
              </c:strCache>
            </c:strRef>
          </c:cat>
          <c:val>
            <c:numRef>
              <c:f>Sheet1!$D$2</c:f>
              <c:numCache>
                <c:formatCode>"$"#,##0_);[Red]\("$"#,##0\)</c:formatCode>
                <c:ptCount val="1"/>
                <c:pt idx="0">
                  <c:v>1831345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64-417E-8E82-CF6F2B730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23872"/>
        <c:axId val="1860428144"/>
      </c:barChart>
      <c:catAx>
        <c:axId val="17323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60428144"/>
        <c:crosses val="autoZero"/>
        <c:auto val="1"/>
        <c:lblAlgn val="ctr"/>
        <c:lblOffset val="100"/>
        <c:noMultiLvlLbl val="0"/>
      </c:catAx>
      <c:valAx>
        <c:axId val="1860428144"/>
        <c:scaling>
          <c:orientation val="minMax"/>
        </c:scaling>
        <c:delete val="1"/>
        <c:axPos val="l"/>
        <c:numFmt formatCode="&quot;$&quot;#,##0.00" sourceLinked="1"/>
        <c:majorTickMark val="none"/>
        <c:minorTickMark val="none"/>
        <c:tickLblPos val="nextTo"/>
        <c:crossAx val="1732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Display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85-45EA-BD50-9E7D351189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Email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85-45EA-BD50-9E7D351189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Direct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85-45EA-BD50-9E7D3511890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Organic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85-45EA-BD50-9E7D3511890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Paid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55644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85-45EA-BD50-9E7D35118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0"/>
        <c:overlap val="-7"/>
        <c:axId val="791363904"/>
        <c:axId val="791366784"/>
      </c:barChart>
      <c:catAx>
        <c:axId val="791363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1366784"/>
        <c:crosses val="autoZero"/>
        <c:auto val="1"/>
        <c:lblAlgn val="ctr"/>
        <c:lblOffset val="100"/>
        <c:noMultiLvlLbl val="0"/>
      </c:catAx>
      <c:valAx>
        <c:axId val="791366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136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8B-4298-A24C-9412C2541332}"/>
              </c:ext>
            </c:extLst>
          </c:dPt>
          <c:dPt>
            <c:idx val="1"/>
            <c:bubble3D val="0"/>
            <c:spPr>
              <a:solidFill>
                <a:srgbClr val="0D82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91-4FB7-9C14-1BDF4F65A8D5}"/>
              </c:ext>
            </c:extLst>
          </c:dPt>
          <c:cat>
            <c:strRef>
              <c:f>Sheet1!$A$2:$A$3</c:f>
              <c:strCache>
                <c:ptCount val="2"/>
                <c:pt idx="0">
                  <c:v>Cultivation</c:v>
                </c:pt>
                <c:pt idx="1">
                  <c:v>Appeals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91-4FB7-9C14-1BDF4F65A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99798462692161E-2"/>
          <c:y val="0.16748892716535432"/>
          <c:w val="0.94841008155230599"/>
          <c:h val="0.7785585981439819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Jan-Mar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166974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11-4BD9-8737-0ACCBA3E2FE9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Apr-Jun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151765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38-41FB-B80C-A32A6CAC4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49"/>
        <c:axId val="1959714799"/>
        <c:axId val="1965257967"/>
      </c:barChart>
      <c:catAx>
        <c:axId val="19597147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65257967"/>
        <c:crosses val="autoZero"/>
        <c:auto val="1"/>
        <c:lblAlgn val="ctr"/>
        <c:lblOffset val="100"/>
        <c:noMultiLvlLbl val="0"/>
      </c:catAx>
      <c:valAx>
        <c:axId val="19652579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59714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62-45F2-BB3A-849555B5CFCC}"/>
              </c:ext>
            </c:extLst>
          </c:dPt>
          <c:dPt>
            <c:idx val="1"/>
            <c:invertIfNegative val="0"/>
            <c:bubble3D val="0"/>
            <c:spPr>
              <a:solidFill>
                <a:srgbClr val="0D82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D62-45F2-BB3A-849555B5CFCC}"/>
              </c:ext>
            </c:extLst>
          </c:dPt>
          <c:dPt>
            <c:idx val="2"/>
            <c:invertIfNegative val="0"/>
            <c:bubble3D val="0"/>
            <c:spPr>
              <a:solidFill>
                <a:srgbClr val="7C3C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62-45F2-BB3A-849555B5CFCC}"/>
              </c:ext>
            </c:extLst>
          </c:dPt>
          <c:cat>
            <c:strRef>
              <c:f>Sheet1!$A$2:$A$4</c:f>
              <c:strCache>
                <c:ptCount val="3"/>
                <c:pt idx="0">
                  <c:v>FY24</c:v>
                </c:pt>
                <c:pt idx="1">
                  <c:v>FY23</c:v>
                </c:pt>
                <c:pt idx="2">
                  <c:v>FY22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44926</c:v>
                </c:pt>
                <c:pt idx="1">
                  <c:v>45273</c:v>
                </c:pt>
                <c:pt idx="2">
                  <c:v>49597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2-45F2-BB3A-849555B5C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1181554303"/>
        <c:axId val="1009954048"/>
      </c:barChart>
      <c:catAx>
        <c:axId val="11815543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9954048"/>
        <c:crosses val="autoZero"/>
        <c:auto val="1"/>
        <c:lblAlgn val="r"/>
        <c:lblOffset val="100"/>
        <c:noMultiLvlLbl val="0"/>
      </c:catAx>
      <c:valAx>
        <c:axId val="10099540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18155430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33169000873249E-2"/>
          <c:y val="0.21777569241584135"/>
          <c:w val="0.7933693106194577"/>
          <c:h val="0.699019791581763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Public Support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C3C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73-40B7-B1C4-62A1EDC3583B}"/>
              </c:ext>
            </c:extLst>
          </c:dPt>
          <c:dPt>
            <c:idx val="1"/>
            <c:invertIfNegative val="0"/>
            <c:bubble3D val="0"/>
            <c:spPr>
              <a:solidFill>
                <a:srgbClr val="0D82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73-40B7-B1C4-62A1EDC3583B}"/>
              </c:ext>
            </c:extLst>
          </c:dPt>
          <c:dLbls>
            <c:dLbl>
              <c:idx val="0"/>
              <c:layout>
                <c:manualLayout>
                  <c:x val="1.6709049539450987E-3"/>
                  <c:y val="5.10890639389332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6576" bIns="19050" anchor="ctr" anchorCtr="0">
                  <a:spAutoFit/>
                </a:bodyPr>
                <a:lstStyle/>
                <a:p>
                  <a:pPr algn="ctr"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989099529061291"/>
                      <c:h val="0.164632454124585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73-40B7-B1C4-62A1EDC3583B}"/>
                </c:ext>
              </c:extLst>
            </c:dLbl>
            <c:dLbl>
              <c:idx val="1"/>
              <c:layout>
                <c:manualLayout>
                  <c:x val="7.0817375478549778E-3"/>
                  <c:y val="3.81347631398766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6576" bIns="19050" anchor="ctr" anchorCtr="0">
                  <a:normAutofit/>
                </a:bodyPr>
                <a:lstStyle/>
                <a:p>
                  <a:pPr algn="ctr"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14679838626637"/>
                      <c:h val="0.164632454124585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373-40B7-B1C4-62A1EDC3583B}"/>
                </c:ext>
              </c:extLst>
            </c:dLbl>
            <c:dLbl>
              <c:idx val="2"/>
              <c:layout>
                <c:manualLayout>
                  <c:x val="1.4162731645229805E-2"/>
                  <c:y val="4.11839213023824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6576" bIns="19050" anchor="ctr" anchorCtr="0">
                  <a:noAutofit/>
                </a:bodyPr>
                <a:lstStyle/>
                <a:p>
                  <a:pPr algn="l"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340386200220879"/>
                      <c:h val="0.167093195102909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373-40B7-B1C4-62A1EDC358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6576" bIns="19050" anchor="ctr" anchorCtr="0">
                <a:spAutoFit/>
              </a:bodyPr>
              <a:lstStyle/>
              <a:p>
                <a:pPr algn="l"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FY22</c:v>
                </c:pt>
                <c:pt idx="1">
                  <c:v>FY23</c:v>
                </c:pt>
                <c:pt idx="2">
                  <c:v>FY24</c:v>
                </c:pt>
              </c:strCache>
            </c:strRef>
          </c:cat>
          <c:val>
            <c:numRef>
              <c:f>Sheet1!$B$2:$B$4</c:f>
              <c:numCache>
                <c:formatCode>"$"#,##0_);[Red]\("$"#,##0\)</c:formatCode>
                <c:ptCount val="3"/>
                <c:pt idx="0">
                  <c:v>12490859</c:v>
                </c:pt>
                <c:pt idx="1">
                  <c:v>12143461</c:v>
                </c:pt>
                <c:pt idx="2">
                  <c:v>11798309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73-40B7-B1C4-62A1EDC35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623347864"/>
        <c:axId val="623349304"/>
      </c:barChart>
      <c:catAx>
        <c:axId val="623347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23349304"/>
        <c:crosses val="autoZero"/>
        <c:auto val="1"/>
        <c:lblAlgn val="ctr"/>
        <c:lblOffset val="100"/>
        <c:noMultiLvlLbl val="0"/>
      </c:catAx>
      <c:valAx>
        <c:axId val="623349304"/>
        <c:scaling>
          <c:orientation val="minMax"/>
        </c:scaling>
        <c:delete val="1"/>
        <c:axPos val="l"/>
        <c:numFmt formatCode="&quot;$&quot;#,##0_);[Red]\(&quot;$&quot;#,##0\)" sourceLinked="1"/>
        <c:majorTickMark val="none"/>
        <c:minorTickMark val="none"/>
        <c:tickLblPos val="nextTo"/>
        <c:crossAx val="623347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00-49BF-BCBA-9ECBF33E2106}"/>
              </c:ext>
            </c:extLst>
          </c:dPt>
          <c:dPt>
            <c:idx val="1"/>
            <c:bubble3D val="0"/>
            <c:spPr>
              <a:solidFill>
                <a:srgbClr val="0D82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3E-46E7-A6EA-16548B8EAD71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23E-46E7-A6EA-16548B8EAD71}"/>
              </c:ext>
            </c:extLst>
          </c:dPt>
          <c:dPt>
            <c:idx val="3"/>
            <c:bubble3D val="0"/>
            <c:spPr>
              <a:solidFill>
                <a:srgbClr val="7C3C7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3E-46E7-A6EA-16548B8EAD7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C00-49BF-BCBA-9ECBF33E2106}"/>
              </c:ext>
            </c:extLst>
          </c:dPt>
          <c:cat>
            <c:strRef>
              <c:f>Sheet1!$A$2:$A$6</c:f>
              <c:strCache>
                <c:ptCount val="5"/>
                <c:pt idx="0">
                  <c:v>Individ</c:v>
                </c:pt>
                <c:pt idx="1">
                  <c:v>Org Grants</c:v>
                </c:pt>
                <c:pt idx="2">
                  <c:v>Orgs</c:v>
                </c:pt>
                <c:pt idx="3">
                  <c:v>Cap Grants</c:v>
                </c:pt>
                <c:pt idx="4">
                  <c:v>Events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</c:v>
                </c:pt>
                <c:pt idx="1">
                  <c:v>16</c:v>
                </c:pt>
                <c:pt idx="2">
                  <c:v>14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3E-46E7-A6EA-16548B8EA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62-45F2-BB3A-849555B5CFCC}"/>
              </c:ext>
            </c:extLst>
          </c:dPt>
          <c:dPt>
            <c:idx val="1"/>
            <c:invertIfNegative val="0"/>
            <c:bubble3D val="0"/>
            <c:spPr>
              <a:solidFill>
                <a:srgbClr val="0D82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D62-45F2-BB3A-849555B5CFCC}"/>
              </c:ext>
            </c:extLst>
          </c:dPt>
          <c:dPt>
            <c:idx val="2"/>
            <c:invertIfNegative val="0"/>
            <c:bubble3D val="0"/>
            <c:spPr>
              <a:solidFill>
                <a:srgbClr val="7C3C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62-45F2-BB3A-849555B5CFCC}"/>
              </c:ext>
            </c:extLst>
          </c:dPt>
          <c:cat>
            <c:strRef>
              <c:f>Sheet1!$A$2:$A$4</c:f>
              <c:strCache>
                <c:ptCount val="3"/>
                <c:pt idx="0">
                  <c:v>FY24</c:v>
                </c:pt>
                <c:pt idx="1">
                  <c:v>FY23</c:v>
                </c:pt>
                <c:pt idx="2">
                  <c:v>FY22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18453</c:v>
                </c:pt>
                <c:pt idx="1">
                  <c:v>18724</c:v>
                </c:pt>
                <c:pt idx="2">
                  <c:v>21256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2-45F2-BB3A-849555B5C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1181554303"/>
        <c:axId val="1009954048"/>
      </c:barChart>
      <c:catAx>
        <c:axId val="11815543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9954048"/>
        <c:crosses val="autoZero"/>
        <c:auto val="1"/>
        <c:lblAlgn val="r"/>
        <c:lblOffset val="100"/>
        <c:noMultiLvlLbl val="0"/>
      </c:catAx>
      <c:valAx>
        <c:axId val="10099540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18155430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62-45F2-BB3A-849555B5CFCC}"/>
              </c:ext>
            </c:extLst>
          </c:dPt>
          <c:dPt>
            <c:idx val="1"/>
            <c:invertIfNegative val="0"/>
            <c:bubble3D val="0"/>
            <c:spPr>
              <a:solidFill>
                <a:srgbClr val="0D82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D62-45F2-BB3A-849555B5CFCC}"/>
              </c:ext>
            </c:extLst>
          </c:dPt>
          <c:dPt>
            <c:idx val="2"/>
            <c:invertIfNegative val="0"/>
            <c:bubble3D val="0"/>
            <c:spPr>
              <a:solidFill>
                <a:srgbClr val="7C3C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62-45F2-BB3A-849555B5CFCC}"/>
              </c:ext>
            </c:extLst>
          </c:dPt>
          <c:cat>
            <c:strRef>
              <c:f>Sheet1!$A$2:$A$4</c:f>
              <c:strCache>
                <c:ptCount val="3"/>
                <c:pt idx="0">
                  <c:v>FY24</c:v>
                </c:pt>
                <c:pt idx="1">
                  <c:v>FY23</c:v>
                </c:pt>
                <c:pt idx="2">
                  <c:v>FY22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3296</c:v>
                </c:pt>
                <c:pt idx="1">
                  <c:v>2589</c:v>
                </c:pt>
                <c:pt idx="2">
                  <c:v>3364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2-45F2-BB3A-849555B5C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1181554303"/>
        <c:axId val="1009954048"/>
      </c:barChart>
      <c:catAx>
        <c:axId val="11815543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9954048"/>
        <c:crosses val="autoZero"/>
        <c:auto val="1"/>
        <c:lblAlgn val="r"/>
        <c:lblOffset val="100"/>
        <c:noMultiLvlLbl val="0"/>
      </c:catAx>
      <c:valAx>
        <c:axId val="10099540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18155430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FY22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2D-45E0-8C35-7A7104015FD5}"/>
              </c:ext>
            </c:extLst>
          </c:dPt>
          <c:dPt>
            <c:idx val="1"/>
            <c:bubble3D val="0"/>
            <c:spPr>
              <a:solidFill>
                <a:srgbClr val="0D82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C6-4A7A-87EB-319E4B793AD8}"/>
              </c:ext>
            </c:extLst>
          </c:dPt>
          <c:cat>
            <c:strRef>
              <c:f>Sheet1!$A$2:$A$3</c:f>
              <c:strCache>
                <c:ptCount val="2"/>
                <c:pt idx="0">
                  <c:v>Online</c:v>
                </c:pt>
                <c:pt idx="1">
                  <c:v>Offline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C6-4A7A-87EB-319E4B793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FY23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BA-4EBF-A87B-ED7AAAFA8CAA}"/>
              </c:ext>
            </c:extLst>
          </c:dPt>
          <c:dPt>
            <c:idx val="1"/>
            <c:bubble3D val="0"/>
            <c:spPr>
              <a:solidFill>
                <a:srgbClr val="0D82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BA-4EBF-A87B-ED7AAAFA8CAA}"/>
              </c:ext>
            </c:extLst>
          </c:dPt>
          <c:cat>
            <c:strRef>
              <c:f>Sheet1!$A$2:$A$3</c:f>
              <c:strCache>
                <c:ptCount val="2"/>
                <c:pt idx="0">
                  <c:v>Online</c:v>
                </c:pt>
                <c:pt idx="1">
                  <c:v>Offline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C6-4A7A-87EB-319E4B793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0.09535</cdr:x>
      <cdr:y>0.698</cdr:y>
    </cdr:from>
    <cdr:to>
      <cdr:x>0.32567</cdr:x>
      <cdr:y>0.91456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198DB673-465B-57F8-7350-88F9405DC81B}"/>
            </a:ext>
          </a:extLst>
        </cdr:cNvPr>
        <cdr:cNvSpPr txBox="1"/>
      </cdr:nvSpPr>
      <cdr:spPr>
        <a:xfrm xmlns:a="http://schemas.openxmlformats.org/drawingml/2006/main">
          <a:off x="238797" y="1366101"/>
          <a:ext cx="576803" cy="4238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FY22</a:t>
          </a:r>
        </a:p>
      </cdr:txBody>
    </cdr:sp>
  </cdr:relSizeAnchor>
  <cdr:relSizeAnchor xmlns:cdr="http://schemas.openxmlformats.org/drawingml/2006/chartDrawing">
    <cdr:from>
      <cdr:x>0.37881</cdr:x>
      <cdr:y>0.44699</cdr:y>
    </cdr:from>
    <cdr:to>
      <cdr:x>0.61443</cdr:x>
      <cdr:y>0.56345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198DB673-465B-57F8-7350-88F9405DC81B}"/>
            </a:ext>
          </a:extLst>
        </cdr:cNvPr>
        <cdr:cNvSpPr txBox="1"/>
      </cdr:nvSpPr>
      <cdr:spPr>
        <a:xfrm xmlns:a="http://schemas.openxmlformats.org/drawingml/2006/main">
          <a:off x="948675" y="874823"/>
          <a:ext cx="590076" cy="2279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FY23</a:t>
          </a:r>
        </a:p>
      </cdr:txBody>
    </cdr:sp>
  </cdr:relSizeAnchor>
  <cdr:relSizeAnchor xmlns:cdr="http://schemas.openxmlformats.org/drawingml/2006/chartDrawing">
    <cdr:from>
      <cdr:x>0.6599</cdr:x>
      <cdr:y>0.31698</cdr:y>
    </cdr:from>
    <cdr:to>
      <cdr:x>0.89338</cdr:x>
      <cdr:y>0.42082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D990C46E-5CA7-47C8-FEBA-C2244F468CC5}"/>
            </a:ext>
          </a:extLst>
        </cdr:cNvPr>
        <cdr:cNvSpPr txBox="1"/>
      </cdr:nvSpPr>
      <cdr:spPr>
        <a:xfrm xmlns:a="http://schemas.openxmlformats.org/drawingml/2006/main">
          <a:off x="1652624" y="620390"/>
          <a:ext cx="584717" cy="203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FY24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0.08531</cdr:x>
      <cdr:y>0.33202</cdr:y>
    </cdr:from>
    <cdr:to>
      <cdr:x>0.31563</cdr:x>
      <cdr:y>0.46185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198DB673-465B-57F8-7350-88F9405DC81B}"/>
            </a:ext>
          </a:extLst>
        </cdr:cNvPr>
        <cdr:cNvSpPr txBox="1"/>
      </cdr:nvSpPr>
      <cdr:spPr>
        <a:xfrm xmlns:a="http://schemas.openxmlformats.org/drawingml/2006/main">
          <a:off x="229503" y="691506"/>
          <a:ext cx="619598" cy="270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FY22</a:t>
          </a:r>
        </a:p>
      </cdr:txBody>
    </cdr:sp>
  </cdr:relSizeAnchor>
  <cdr:relSizeAnchor xmlns:cdr="http://schemas.openxmlformats.org/drawingml/2006/chartDrawing">
    <cdr:from>
      <cdr:x>0.34494</cdr:x>
      <cdr:y>0.49818</cdr:y>
    </cdr:from>
    <cdr:to>
      <cdr:x>0.58056</cdr:x>
      <cdr:y>0.61464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198DB673-465B-57F8-7350-88F9405DC81B}"/>
            </a:ext>
          </a:extLst>
        </cdr:cNvPr>
        <cdr:cNvSpPr txBox="1"/>
      </cdr:nvSpPr>
      <cdr:spPr>
        <a:xfrm xmlns:a="http://schemas.openxmlformats.org/drawingml/2006/main">
          <a:off x="927943" y="1037553"/>
          <a:ext cx="633856" cy="242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FY23</a:t>
          </a:r>
        </a:p>
      </cdr:txBody>
    </cdr:sp>
  </cdr:relSizeAnchor>
  <cdr:relSizeAnchor xmlns:cdr="http://schemas.openxmlformats.org/drawingml/2006/chartDrawing">
    <cdr:from>
      <cdr:x>0.61061</cdr:x>
      <cdr:y>0.70548</cdr:y>
    </cdr:from>
    <cdr:to>
      <cdr:x>0.8441</cdr:x>
      <cdr:y>0.80932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D990C46E-5CA7-47C8-FEBA-C2244F468CC5}"/>
            </a:ext>
          </a:extLst>
        </cdr:cNvPr>
        <cdr:cNvSpPr txBox="1"/>
      </cdr:nvSpPr>
      <cdr:spPr>
        <a:xfrm xmlns:a="http://schemas.openxmlformats.org/drawingml/2006/main">
          <a:off x="1642632" y="1469315"/>
          <a:ext cx="628125" cy="216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FY24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17160" cy="351738"/>
          </a:xfrm>
          <a:prstGeom prst="rect">
            <a:avLst/>
          </a:prstGeom>
        </p:spPr>
        <p:txBody>
          <a:bodyPr vert="horz" lIns="108850" tIns="54425" rIns="108850" bIns="54425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819654" y="0"/>
            <a:ext cx="5217160" cy="351738"/>
          </a:xfrm>
          <a:prstGeom prst="rect">
            <a:avLst/>
          </a:prstGeom>
        </p:spPr>
        <p:txBody>
          <a:bodyPr vert="horz" lIns="108850" tIns="54425" rIns="108850" bIns="54425" rtlCol="0"/>
          <a:lstStyle>
            <a:lvl1pPr algn="r">
              <a:defRPr sz="1400"/>
            </a:lvl1pPr>
          </a:lstStyle>
          <a:p>
            <a:fld id="{45A37CA4-174C-4145-93A1-8544325DABEA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0350" y="876300"/>
            <a:ext cx="3898900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8850" tIns="54425" rIns="108850" bIns="54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03960" y="3373759"/>
            <a:ext cx="9631680" cy="2760345"/>
          </a:xfrm>
          <a:prstGeom prst="rect">
            <a:avLst/>
          </a:prstGeom>
        </p:spPr>
        <p:txBody>
          <a:bodyPr vert="horz" lIns="108850" tIns="54425" rIns="108850" bIns="544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8"/>
            <a:ext cx="5217160" cy="351737"/>
          </a:xfrm>
          <a:prstGeom prst="rect">
            <a:avLst/>
          </a:prstGeom>
        </p:spPr>
        <p:txBody>
          <a:bodyPr vert="horz" lIns="108850" tIns="54425" rIns="108850" bIns="54425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819654" y="6658668"/>
            <a:ext cx="5217160" cy="351737"/>
          </a:xfrm>
          <a:prstGeom prst="rect">
            <a:avLst/>
          </a:prstGeom>
        </p:spPr>
        <p:txBody>
          <a:bodyPr vert="horz" lIns="108850" tIns="54425" rIns="108850" bIns="54425" rtlCol="0" anchor="b"/>
          <a:lstStyle>
            <a:lvl1pPr algn="r">
              <a:defRPr sz="1400"/>
            </a:lvl1pPr>
          </a:lstStyle>
          <a:p>
            <a:fld id="{E3E78140-FCFA-4CF1-9EDB-11939604F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62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7465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1pPr>
    <a:lvl2pPr marL="493732" algn="l" defTabSz="987465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2pPr>
    <a:lvl3pPr marL="987465" algn="l" defTabSz="987465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3pPr>
    <a:lvl4pPr marL="1481196" algn="l" defTabSz="987465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4pPr>
    <a:lvl5pPr marL="1974928" algn="l" defTabSz="987465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5pPr>
    <a:lvl6pPr marL="2468661" algn="l" defTabSz="987465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6pPr>
    <a:lvl7pPr marL="2962393" algn="l" defTabSz="987465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7pPr>
    <a:lvl8pPr marL="3456125" algn="l" defTabSz="987465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8pPr>
    <a:lvl9pPr marL="3949857" algn="l" defTabSz="987465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0350" y="876300"/>
            <a:ext cx="3898900" cy="2366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78140-FCFA-4CF1-9EDB-11939604FF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24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46763" y="876300"/>
            <a:ext cx="3898900" cy="2366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E78140-FCFA-4CF1-9EDB-11939604FFB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79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72011"/>
            <a:ext cx="9601200" cy="270594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082310"/>
            <a:ext cx="9601200" cy="1876530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86EA-C706-418D-A841-71CB2E25589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3D19-5FAE-4F2A-9E73-930A8A69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3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86EA-C706-418D-A841-71CB2E25589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3D19-5FAE-4F2A-9E73-930A8A69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7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413808"/>
            <a:ext cx="2760345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413808"/>
            <a:ext cx="8121015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86EA-C706-418D-A841-71CB2E25589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3D19-5FAE-4F2A-9E73-930A8A69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6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86EA-C706-418D-A841-71CB2E25589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3D19-5FAE-4F2A-9E73-930A8A69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1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86EA-C706-418D-A841-71CB2E25589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3D19-5FAE-4F2A-9E73-930A8A69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2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86EA-C706-418D-A841-71CB2E25589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3D19-5FAE-4F2A-9E73-930A8A69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41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413809"/>
            <a:ext cx="110413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905318"/>
            <a:ext cx="5415676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839085"/>
            <a:ext cx="5415676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905318"/>
            <a:ext cx="5442347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839085"/>
            <a:ext cx="5442347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86EA-C706-418D-A841-71CB2E25589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3D19-5FAE-4F2A-9E73-930A8A69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0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86EA-C706-418D-A841-71CB2E25589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3D19-5FAE-4F2A-9E73-930A8A69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86EA-C706-418D-A841-71CB2E25589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3D19-5FAE-4F2A-9E73-930A8A69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41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86EA-C706-418D-A841-71CB2E25589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3D19-5FAE-4F2A-9E73-930A8A69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9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86EA-C706-418D-A841-71CB2E25589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3D19-5FAE-4F2A-9E73-930A8A69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6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186EA-C706-418D-A841-71CB2E25589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73D19-5FAE-4F2A-9E73-930A8A69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0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13" Type="http://schemas.openxmlformats.org/officeDocument/2006/relationships/chart" Target="../charts/chart10.xml"/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12" Type="http://schemas.openxmlformats.org/officeDocument/2006/relationships/chart" Target="../charts/chart9.xml"/><Relationship Id="rId17" Type="http://schemas.openxmlformats.org/officeDocument/2006/relationships/image" Target="../media/image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11" Type="http://schemas.openxmlformats.org/officeDocument/2006/relationships/chart" Target="../charts/chart8.xml"/><Relationship Id="rId5" Type="http://schemas.openxmlformats.org/officeDocument/2006/relationships/chart" Target="../charts/chart3.xml"/><Relationship Id="rId15" Type="http://schemas.openxmlformats.org/officeDocument/2006/relationships/chart" Target="../charts/chart12.xml"/><Relationship Id="rId10" Type="http://schemas.openxmlformats.org/officeDocument/2006/relationships/chart" Target="../charts/chart7.xml"/><Relationship Id="rId4" Type="http://schemas.openxmlformats.org/officeDocument/2006/relationships/chart" Target="../charts/chart2.xml"/><Relationship Id="rId9" Type="http://schemas.openxmlformats.org/officeDocument/2006/relationships/chart" Target="../charts/chart6.xml"/><Relationship Id="rId1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8.png"/><Relationship Id="rId3" Type="http://schemas.openxmlformats.org/officeDocument/2006/relationships/chart" Target="../charts/chart13.xml"/><Relationship Id="rId7" Type="http://schemas.openxmlformats.org/officeDocument/2006/relationships/image" Target="../media/image3.sv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chart" Target="../charts/chart15.xml"/><Relationship Id="rId4" Type="http://schemas.openxmlformats.org/officeDocument/2006/relationships/image" Target="../media/image4.png"/><Relationship Id="rId9" Type="http://schemas.openxmlformats.org/officeDocument/2006/relationships/chart" Target="../charts/chart14.xml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Rectangle 273">
            <a:extLst>
              <a:ext uri="{FF2B5EF4-FFF2-40B4-BE49-F238E27FC236}">
                <a16:creationId xmlns:a16="http://schemas.microsoft.com/office/drawing/2014/main" id="{67DB4C21-4237-E5AF-040D-B6DC68637329}"/>
              </a:ext>
            </a:extLst>
          </p:cNvPr>
          <p:cNvSpPr/>
          <p:nvPr/>
        </p:nvSpPr>
        <p:spPr>
          <a:xfrm>
            <a:off x="3227353" y="3525498"/>
            <a:ext cx="2809853" cy="1989197"/>
          </a:xfrm>
          <a:prstGeom prst="rect">
            <a:avLst/>
          </a:prstGeom>
          <a:solidFill>
            <a:srgbClr val="E3DC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7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22145BD-E2D6-97EB-F32F-9A820A7B7973}"/>
              </a:ext>
            </a:extLst>
          </p:cNvPr>
          <p:cNvGrpSpPr/>
          <p:nvPr/>
        </p:nvGrpSpPr>
        <p:grpSpPr>
          <a:xfrm>
            <a:off x="3387233" y="3541366"/>
            <a:ext cx="2504355" cy="1957161"/>
            <a:chOff x="213999" y="1392095"/>
            <a:chExt cx="3150321" cy="2254299"/>
          </a:xfrm>
        </p:grpSpPr>
        <p:graphicFrame>
          <p:nvGraphicFramePr>
            <p:cNvPr id="91" name="Chart 90">
              <a:extLst>
                <a:ext uri="{FF2B5EF4-FFF2-40B4-BE49-F238E27FC236}">
                  <a16:creationId xmlns:a16="http://schemas.microsoft.com/office/drawing/2014/main" id="{5B1F8059-5519-37B4-DCC5-683F9F13E3E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00832270"/>
                </p:ext>
              </p:extLst>
            </p:nvPr>
          </p:nvGraphicFramePr>
          <p:xfrm>
            <a:off x="213999" y="1392095"/>
            <a:ext cx="3150321" cy="22542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BB29F0B-7C30-2C70-B6D6-09CA7F8700F3}"/>
                </a:ext>
              </a:extLst>
            </p:cNvPr>
            <p:cNvCxnSpPr/>
            <p:nvPr/>
          </p:nvCxnSpPr>
          <p:spPr>
            <a:xfrm>
              <a:off x="385442" y="3463745"/>
              <a:ext cx="291169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B60B613A-D7B8-FBB1-FE28-9D1BB7BFFC18}"/>
              </a:ext>
            </a:extLst>
          </p:cNvPr>
          <p:cNvSpPr/>
          <p:nvPr/>
        </p:nvSpPr>
        <p:spPr>
          <a:xfrm>
            <a:off x="9684016" y="3856611"/>
            <a:ext cx="2804244" cy="3627553"/>
          </a:xfrm>
          <a:prstGeom prst="rect">
            <a:avLst/>
          </a:prstGeom>
          <a:solidFill>
            <a:srgbClr val="E3DC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7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1BA26E2-3556-98DA-F0F9-8EC739FEC77F}"/>
              </a:ext>
            </a:extLst>
          </p:cNvPr>
          <p:cNvSpPr/>
          <p:nvPr/>
        </p:nvSpPr>
        <p:spPr>
          <a:xfrm>
            <a:off x="7520984" y="1573977"/>
            <a:ext cx="2000392" cy="1709905"/>
          </a:xfrm>
          <a:prstGeom prst="rect">
            <a:avLst/>
          </a:prstGeom>
          <a:solidFill>
            <a:srgbClr val="E3DC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7"/>
          </a:p>
        </p:txBody>
      </p:sp>
      <p:graphicFrame>
        <p:nvGraphicFramePr>
          <p:cNvPr id="70" name="Chart 69">
            <a:extLst>
              <a:ext uri="{FF2B5EF4-FFF2-40B4-BE49-F238E27FC236}">
                <a16:creationId xmlns:a16="http://schemas.microsoft.com/office/drawing/2014/main" id="{480C9CE9-26FE-205E-FEBE-54311B2F8C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212717"/>
              </p:ext>
            </p:extLst>
          </p:nvPr>
        </p:nvGraphicFramePr>
        <p:xfrm>
          <a:off x="7390928" y="1747281"/>
          <a:ext cx="2206839" cy="1588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21B4C935-83E6-113C-B349-10300F93F346}"/>
              </a:ext>
            </a:extLst>
          </p:cNvPr>
          <p:cNvSpPr/>
          <p:nvPr/>
        </p:nvSpPr>
        <p:spPr>
          <a:xfrm>
            <a:off x="212940" y="1340803"/>
            <a:ext cx="2861660" cy="6143362"/>
          </a:xfrm>
          <a:prstGeom prst="rect">
            <a:avLst/>
          </a:prstGeom>
          <a:solidFill>
            <a:srgbClr val="E3DC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7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8EC4815-29C3-0176-5283-8DF62BF65B56}"/>
              </a:ext>
            </a:extLst>
          </p:cNvPr>
          <p:cNvGrpSpPr/>
          <p:nvPr/>
        </p:nvGrpSpPr>
        <p:grpSpPr>
          <a:xfrm>
            <a:off x="313341" y="1563688"/>
            <a:ext cx="2690159" cy="2082706"/>
            <a:chOff x="213999" y="1563688"/>
            <a:chExt cx="3150321" cy="2082706"/>
          </a:xfrm>
        </p:grpSpPr>
        <p:graphicFrame>
          <p:nvGraphicFramePr>
            <p:cNvPr id="61" name="Chart 60">
              <a:extLst>
                <a:ext uri="{FF2B5EF4-FFF2-40B4-BE49-F238E27FC236}">
                  <a16:creationId xmlns:a16="http://schemas.microsoft.com/office/drawing/2014/main" id="{5D5A75DC-1E65-598B-8C54-C02CEF1174A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39895117"/>
                </p:ext>
              </p:extLst>
            </p:nvPr>
          </p:nvGraphicFramePr>
          <p:xfrm>
            <a:off x="213999" y="1563688"/>
            <a:ext cx="3150321" cy="20827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5BFFAED-EB24-B971-6D44-100292A7AA01}"/>
                </a:ext>
              </a:extLst>
            </p:cNvPr>
            <p:cNvCxnSpPr>
              <a:cxnSpLocks/>
            </p:cNvCxnSpPr>
            <p:nvPr/>
          </p:nvCxnSpPr>
          <p:spPr>
            <a:xfrm>
              <a:off x="358185" y="3463745"/>
              <a:ext cx="267284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840FDC1-F816-4182-8274-58A631AD47AA}"/>
              </a:ext>
            </a:extLst>
          </p:cNvPr>
          <p:cNvSpPr/>
          <p:nvPr/>
        </p:nvSpPr>
        <p:spPr>
          <a:xfrm>
            <a:off x="6219614" y="3530924"/>
            <a:ext cx="3270494" cy="1990388"/>
          </a:xfrm>
          <a:prstGeom prst="rect">
            <a:avLst/>
          </a:prstGeom>
          <a:solidFill>
            <a:srgbClr val="E3DC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7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60CB601-D858-4ABE-B1E9-249A3A4602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45"/>
          <a:stretch/>
        </p:blipFill>
        <p:spPr>
          <a:xfrm>
            <a:off x="883644" y="155301"/>
            <a:ext cx="1031623" cy="899092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616D7BB3-D221-4BD7-9F90-44FCE3361ADF}"/>
              </a:ext>
            </a:extLst>
          </p:cNvPr>
          <p:cNvSpPr txBox="1"/>
          <p:nvPr/>
        </p:nvSpPr>
        <p:spPr>
          <a:xfrm>
            <a:off x="6320742" y="3946656"/>
            <a:ext cx="3118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RETENTION OF $5K CUMULATIVE DONORS FY23 – FY24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63C6FF9-608B-43EC-8652-CA65F559C00D}"/>
              </a:ext>
            </a:extLst>
          </p:cNvPr>
          <p:cNvSpPr txBox="1"/>
          <p:nvPr/>
        </p:nvSpPr>
        <p:spPr>
          <a:xfrm>
            <a:off x="6559357" y="4166666"/>
            <a:ext cx="13899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A261"/>
                </a:solidFill>
              </a:rPr>
              <a:t>Goal: 86% Retention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D1C8478-1B50-A02D-1F83-4F7D0DE9D782}"/>
              </a:ext>
            </a:extLst>
          </p:cNvPr>
          <p:cNvSpPr/>
          <p:nvPr/>
        </p:nvSpPr>
        <p:spPr>
          <a:xfrm>
            <a:off x="3362901" y="3740646"/>
            <a:ext cx="2536086" cy="55767"/>
          </a:xfrm>
          <a:prstGeom prst="rect">
            <a:avLst/>
          </a:prstGeom>
          <a:solidFill>
            <a:srgbClr val="EEB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137756AE-941D-BBDC-BF52-F26453D00654}"/>
              </a:ext>
            </a:extLst>
          </p:cNvPr>
          <p:cNvSpPr txBox="1"/>
          <p:nvPr/>
        </p:nvSpPr>
        <p:spPr>
          <a:xfrm>
            <a:off x="3599532" y="3630030"/>
            <a:ext cx="2062824" cy="276999"/>
          </a:xfrm>
          <a:prstGeom prst="rect">
            <a:avLst/>
          </a:prstGeom>
          <a:solidFill>
            <a:srgbClr val="E3DC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OVERALL DONOR RETENTION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159AB678-9ABE-2EFD-2D21-F49D08E986BD}"/>
              </a:ext>
            </a:extLst>
          </p:cNvPr>
          <p:cNvSpPr/>
          <p:nvPr/>
        </p:nvSpPr>
        <p:spPr>
          <a:xfrm>
            <a:off x="9668380" y="1339932"/>
            <a:ext cx="2819879" cy="2393482"/>
          </a:xfrm>
          <a:prstGeom prst="rect">
            <a:avLst/>
          </a:prstGeom>
          <a:solidFill>
            <a:srgbClr val="E3DC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7"/>
          </a:p>
        </p:txBody>
      </p:sp>
      <p:graphicFrame>
        <p:nvGraphicFramePr>
          <p:cNvPr id="300" name="Table 300">
            <a:extLst>
              <a:ext uri="{FF2B5EF4-FFF2-40B4-BE49-F238E27FC236}">
                <a16:creationId xmlns:a16="http://schemas.microsoft.com/office/drawing/2014/main" id="{4D8A998B-DB1C-654C-81C0-F0E6E16D4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274301"/>
              </p:ext>
            </p:extLst>
          </p:nvPr>
        </p:nvGraphicFramePr>
        <p:xfrm>
          <a:off x="9765227" y="1886529"/>
          <a:ext cx="2629896" cy="177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774">
                  <a:extLst>
                    <a:ext uri="{9D8B030D-6E8A-4147-A177-3AD203B41FA5}">
                      <a16:colId xmlns:a16="http://schemas.microsoft.com/office/drawing/2014/main" val="3924526419"/>
                    </a:ext>
                  </a:extLst>
                </a:gridCol>
                <a:gridCol w="645558">
                  <a:extLst>
                    <a:ext uri="{9D8B030D-6E8A-4147-A177-3AD203B41FA5}">
                      <a16:colId xmlns:a16="http://schemas.microsoft.com/office/drawing/2014/main" val="2490007236"/>
                    </a:ext>
                  </a:extLst>
                </a:gridCol>
                <a:gridCol w="814978">
                  <a:extLst>
                    <a:ext uri="{9D8B030D-6E8A-4147-A177-3AD203B41FA5}">
                      <a16:colId xmlns:a16="http://schemas.microsoft.com/office/drawing/2014/main" val="1618602421"/>
                    </a:ext>
                  </a:extLst>
                </a:gridCol>
                <a:gridCol w="712586">
                  <a:extLst>
                    <a:ext uri="{9D8B030D-6E8A-4147-A177-3AD203B41FA5}">
                      <a16:colId xmlns:a16="http://schemas.microsoft.com/office/drawing/2014/main" val="4018647010"/>
                    </a:ext>
                  </a:extLst>
                </a:gridCol>
              </a:tblGrid>
              <a:tr h="44430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70658" marR="70658" marT="35329" marB="35329" anchor="ctr">
                    <a:solidFill>
                      <a:srgbClr val="0D82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Number Donors</a:t>
                      </a:r>
                    </a:p>
                  </a:txBody>
                  <a:tcPr marL="70658" marR="70658" marT="35329" marB="35329" anchor="ctr">
                    <a:solidFill>
                      <a:srgbClr val="0D82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Monthly Revenue</a:t>
                      </a:r>
                    </a:p>
                  </a:txBody>
                  <a:tcPr marL="70658" marR="70658" marT="35329" marB="35329" anchor="ctr">
                    <a:solidFill>
                      <a:srgbClr val="0D82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Average </a:t>
                      </a:r>
                    </a:p>
                    <a:p>
                      <a:pPr algn="ctr"/>
                      <a:r>
                        <a:rPr lang="en-US" sz="1000" dirty="0"/>
                        <a:t>Gift</a:t>
                      </a:r>
                    </a:p>
                  </a:txBody>
                  <a:tcPr marL="70658" marR="70658" marT="35329" marB="35329" anchor="ctr">
                    <a:solidFill>
                      <a:srgbClr val="0D82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324212"/>
                  </a:ext>
                </a:extLst>
              </a:tr>
              <a:tr h="44430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Jun. 2022</a:t>
                      </a:r>
                    </a:p>
                  </a:txBody>
                  <a:tcPr marL="70658" marR="70658" marT="35329" marB="3532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821</a:t>
                      </a:r>
                    </a:p>
                  </a:txBody>
                  <a:tcPr marL="70658" marR="70658" marT="35329" marB="3532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$35,976</a:t>
                      </a:r>
                    </a:p>
                  </a:txBody>
                  <a:tcPr marL="70658" marR="70658" marT="35329" marB="3532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$43.82</a:t>
                      </a:r>
                    </a:p>
                  </a:txBody>
                  <a:tcPr marL="70658" marR="70658" marT="35329" marB="353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163797"/>
                  </a:ext>
                </a:extLst>
              </a:tr>
              <a:tr h="44430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Jun. 2023</a:t>
                      </a:r>
                    </a:p>
                  </a:txBody>
                  <a:tcPr marL="70658" marR="70658" marT="35329" marB="3532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994</a:t>
                      </a:r>
                    </a:p>
                  </a:txBody>
                  <a:tcPr marL="70658" marR="70658" marT="35329" marB="3532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$44,616</a:t>
                      </a:r>
                    </a:p>
                  </a:txBody>
                  <a:tcPr marL="70658" marR="70658" marT="35329" marB="3532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$44.89</a:t>
                      </a:r>
                    </a:p>
                  </a:txBody>
                  <a:tcPr marL="70658" marR="70658" marT="35329" marB="353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248417"/>
                  </a:ext>
                </a:extLst>
              </a:tr>
              <a:tr h="44430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Jun.</a:t>
                      </a:r>
                    </a:p>
                    <a:p>
                      <a:pPr algn="ctr"/>
                      <a:r>
                        <a:rPr lang="en-US" sz="1000" b="1" dirty="0"/>
                        <a:t>2024</a:t>
                      </a:r>
                    </a:p>
                  </a:txBody>
                  <a:tcPr marL="70658" marR="70658" marT="35329" marB="3532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1,027</a:t>
                      </a:r>
                    </a:p>
                  </a:txBody>
                  <a:tcPr marL="70658" marR="70658" marT="35329" marB="3532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$46,812</a:t>
                      </a:r>
                    </a:p>
                  </a:txBody>
                  <a:tcPr marL="70658" marR="70658" marT="35329" marB="3532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$45.58</a:t>
                      </a:r>
                    </a:p>
                  </a:txBody>
                  <a:tcPr marL="70658" marR="70658" marT="35329" marB="353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849115"/>
                  </a:ext>
                </a:extLst>
              </a:tr>
            </a:tbl>
          </a:graphicData>
        </a:graphic>
      </p:graphicFrame>
      <p:sp>
        <p:nvSpPr>
          <p:cNvPr id="308" name="Arrow: Down 307">
            <a:extLst>
              <a:ext uri="{FF2B5EF4-FFF2-40B4-BE49-F238E27FC236}">
                <a16:creationId xmlns:a16="http://schemas.microsoft.com/office/drawing/2014/main" id="{0DFDD7B3-923C-A217-7A21-54F488927737}"/>
              </a:ext>
            </a:extLst>
          </p:cNvPr>
          <p:cNvSpPr/>
          <p:nvPr/>
        </p:nvSpPr>
        <p:spPr>
          <a:xfrm rot="10800000">
            <a:off x="11464051" y="3390252"/>
            <a:ext cx="121279" cy="105460"/>
          </a:xfrm>
          <a:prstGeom prst="downArrow">
            <a:avLst/>
          </a:prstGeom>
          <a:solidFill>
            <a:srgbClr val="00A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7"/>
          </a:p>
        </p:txBody>
      </p:sp>
      <p:graphicFrame>
        <p:nvGraphicFramePr>
          <p:cNvPr id="314" name="Table 314">
            <a:extLst>
              <a:ext uri="{FF2B5EF4-FFF2-40B4-BE49-F238E27FC236}">
                <a16:creationId xmlns:a16="http://schemas.microsoft.com/office/drawing/2014/main" id="{E55354D0-134E-461D-42E5-F961A5DCE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997353"/>
              </p:ext>
            </p:extLst>
          </p:nvPr>
        </p:nvGraphicFramePr>
        <p:xfrm>
          <a:off x="6400800" y="4412484"/>
          <a:ext cx="2895419" cy="1015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20">
                  <a:extLst>
                    <a:ext uri="{9D8B030D-6E8A-4147-A177-3AD203B41FA5}">
                      <a16:colId xmlns:a16="http://schemas.microsoft.com/office/drawing/2014/main" val="3674496011"/>
                    </a:ext>
                  </a:extLst>
                </a:gridCol>
                <a:gridCol w="2442799">
                  <a:extLst>
                    <a:ext uri="{9D8B030D-6E8A-4147-A177-3AD203B41FA5}">
                      <a16:colId xmlns:a16="http://schemas.microsoft.com/office/drawing/2014/main" val="3636063920"/>
                    </a:ext>
                  </a:extLst>
                </a:gridCol>
              </a:tblGrid>
              <a:tr h="30724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0A261"/>
                          </a:solidFill>
                        </a:rPr>
                        <a:t>347</a:t>
                      </a:r>
                    </a:p>
                  </a:txBody>
                  <a:tcPr marL="70658" marR="70658" marT="35329" marB="353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$5,000+ Cumulative Donors in FY23</a:t>
                      </a:r>
                      <a:endParaRPr lang="en-US" sz="1000" dirty="0"/>
                    </a:p>
                  </a:txBody>
                  <a:tcPr marL="70658" marR="70658" marT="35329" marB="353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666952"/>
                  </a:ext>
                </a:extLst>
              </a:tr>
              <a:tr h="40175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0A261"/>
                          </a:solidFill>
                        </a:rPr>
                        <a:t>299</a:t>
                      </a:r>
                    </a:p>
                  </a:txBody>
                  <a:tcPr marL="70658" marR="70658" marT="35329" marB="353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$5,000+ Donors Retained in FY24</a:t>
                      </a:r>
                      <a:endParaRPr lang="en-US" sz="1000" dirty="0"/>
                    </a:p>
                  </a:txBody>
                  <a:tcPr marL="70658" marR="70658" marT="35329" marB="353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812474"/>
                  </a:ext>
                </a:extLst>
              </a:tr>
              <a:tr h="30663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0A261"/>
                          </a:solidFill>
                        </a:rPr>
                        <a:t>86%</a:t>
                      </a:r>
                    </a:p>
                  </a:txBody>
                  <a:tcPr marL="70658" marR="70658" marT="35329" marB="353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Retention Rate</a:t>
                      </a:r>
                      <a:endParaRPr lang="en-US" sz="1000" dirty="0"/>
                    </a:p>
                  </a:txBody>
                  <a:tcPr marL="70658" marR="70658" marT="35329" marB="353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809972"/>
                  </a:ext>
                </a:extLst>
              </a:tr>
            </a:tbl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F326CD6E-144A-BC71-C09B-EF930E4BD538}"/>
              </a:ext>
            </a:extLst>
          </p:cNvPr>
          <p:cNvSpPr/>
          <p:nvPr/>
        </p:nvSpPr>
        <p:spPr>
          <a:xfrm rot="10800000">
            <a:off x="10620989" y="3382435"/>
            <a:ext cx="121279" cy="105460"/>
          </a:xfrm>
          <a:prstGeom prst="downArrow">
            <a:avLst/>
          </a:prstGeom>
          <a:solidFill>
            <a:srgbClr val="00A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7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B787E1-8459-1528-EDAD-192BF8C81E11}"/>
              </a:ext>
            </a:extLst>
          </p:cNvPr>
          <p:cNvSpPr/>
          <p:nvPr/>
        </p:nvSpPr>
        <p:spPr>
          <a:xfrm>
            <a:off x="3241055" y="1573977"/>
            <a:ext cx="2000392" cy="1709905"/>
          </a:xfrm>
          <a:prstGeom prst="rect">
            <a:avLst/>
          </a:prstGeom>
          <a:solidFill>
            <a:srgbClr val="E3DC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7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8F2E6C-A622-371D-0D98-2C0A113263C3}"/>
              </a:ext>
            </a:extLst>
          </p:cNvPr>
          <p:cNvSpPr/>
          <p:nvPr/>
        </p:nvSpPr>
        <p:spPr>
          <a:xfrm>
            <a:off x="5373500" y="1573977"/>
            <a:ext cx="2000392" cy="1709905"/>
          </a:xfrm>
          <a:prstGeom prst="rect">
            <a:avLst/>
          </a:prstGeom>
          <a:solidFill>
            <a:srgbClr val="E3DC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7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075628-0EC1-4A64-977A-558602C42F99}"/>
              </a:ext>
            </a:extLst>
          </p:cNvPr>
          <p:cNvSpPr txBox="1"/>
          <p:nvPr/>
        </p:nvSpPr>
        <p:spPr>
          <a:xfrm>
            <a:off x="8126573" y="1645175"/>
            <a:ext cx="13527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NUMBER OF GIFTS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A7AD89-B67C-43E3-963A-32848AC80367}"/>
              </a:ext>
            </a:extLst>
          </p:cNvPr>
          <p:cNvSpPr txBox="1"/>
          <p:nvPr/>
        </p:nvSpPr>
        <p:spPr>
          <a:xfrm>
            <a:off x="3848559" y="1645175"/>
            <a:ext cx="1346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/>
              <a:t>NUMBER OF DONORS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A08C291-272D-4FC1-9294-7FA66471F35C}"/>
              </a:ext>
            </a:extLst>
          </p:cNvPr>
          <p:cNvSpPr txBox="1"/>
          <p:nvPr/>
        </p:nvSpPr>
        <p:spPr>
          <a:xfrm>
            <a:off x="5705614" y="1648472"/>
            <a:ext cx="1640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/>
              <a:t>NUMBER OF NEW DONORS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EB18D9-571F-426B-A90D-864F0D32C3D0}"/>
              </a:ext>
            </a:extLst>
          </p:cNvPr>
          <p:cNvSpPr txBox="1"/>
          <p:nvPr/>
        </p:nvSpPr>
        <p:spPr>
          <a:xfrm>
            <a:off x="323325" y="6121084"/>
            <a:ext cx="14269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4F81BD"/>
                </a:solidFill>
              </a:rPr>
              <a:t>Individuals </a:t>
            </a:r>
          </a:p>
          <a:p>
            <a:r>
              <a:rPr lang="en-US" sz="11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$7,200,683 (61%)</a:t>
            </a:r>
          </a:p>
          <a:p>
            <a:pPr>
              <a:spcBef>
                <a:spcPts val="300"/>
              </a:spcBef>
            </a:pPr>
            <a:r>
              <a:rPr lang="en-US" sz="1100" b="1" dirty="0">
                <a:solidFill>
                  <a:srgbClr val="0D825C"/>
                </a:solidFill>
              </a:rPr>
              <a:t>Organization Grants</a:t>
            </a:r>
          </a:p>
          <a:p>
            <a:r>
              <a:rPr lang="en-US" sz="11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$1,912,623 (16%)</a:t>
            </a:r>
          </a:p>
          <a:p>
            <a:pPr>
              <a:spcBef>
                <a:spcPts val="300"/>
              </a:spcBef>
            </a:pPr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Organizations</a:t>
            </a:r>
          </a:p>
          <a:p>
            <a:r>
              <a:rPr lang="en-US" sz="11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$1,616,576  (14%)</a:t>
            </a:r>
          </a:p>
          <a:p>
            <a:endParaRPr lang="en-US" sz="1100" dirty="0"/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A32834BC-2AE6-FF27-1C7B-6ACD5FAF1833}"/>
              </a:ext>
            </a:extLst>
          </p:cNvPr>
          <p:cNvSpPr txBox="1"/>
          <p:nvPr/>
        </p:nvSpPr>
        <p:spPr>
          <a:xfrm>
            <a:off x="1845982" y="6110961"/>
            <a:ext cx="1516918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7C3C7C"/>
                </a:solidFill>
              </a:rPr>
              <a:t>Capital Grants &amp; Bequests</a:t>
            </a:r>
          </a:p>
          <a:p>
            <a:r>
              <a:rPr lang="en-US" sz="11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$761,268 (6%)</a:t>
            </a:r>
          </a:p>
          <a:p>
            <a:pPr>
              <a:spcBef>
                <a:spcPts val="300"/>
              </a:spcBef>
            </a:pPr>
            <a:r>
              <a:rPr lang="en-US" sz="1100" b="1" dirty="0">
                <a:solidFill>
                  <a:srgbClr val="4BACC6"/>
                </a:solidFill>
              </a:rPr>
              <a:t>Special Events </a:t>
            </a:r>
          </a:p>
          <a:p>
            <a:r>
              <a:rPr lang="en-US" sz="1100" dirty="0"/>
              <a:t>$307,159 (3%)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1CF15D32-EC75-C9B7-6765-44D7E4F0B71B}"/>
              </a:ext>
            </a:extLst>
          </p:cNvPr>
          <p:cNvSpPr/>
          <p:nvPr/>
        </p:nvSpPr>
        <p:spPr>
          <a:xfrm rot="10800000">
            <a:off x="11464051" y="2948346"/>
            <a:ext cx="121279" cy="105460"/>
          </a:xfrm>
          <a:prstGeom prst="downArrow">
            <a:avLst/>
          </a:prstGeom>
          <a:solidFill>
            <a:srgbClr val="00A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7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3E6420A6-791D-3FBD-CCB8-4F2FF9B69C79}"/>
              </a:ext>
            </a:extLst>
          </p:cNvPr>
          <p:cNvSpPr/>
          <p:nvPr/>
        </p:nvSpPr>
        <p:spPr>
          <a:xfrm rot="10800000">
            <a:off x="12219846" y="2963456"/>
            <a:ext cx="121279" cy="105460"/>
          </a:xfrm>
          <a:prstGeom prst="downArrow">
            <a:avLst/>
          </a:prstGeom>
          <a:solidFill>
            <a:srgbClr val="00A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7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1A546D-DC02-6935-6E34-DDAFF7DA60FA}"/>
              </a:ext>
            </a:extLst>
          </p:cNvPr>
          <p:cNvSpPr/>
          <p:nvPr/>
        </p:nvSpPr>
        <p:spPr>
          <a:xfrm>
            <a:off x="315709" y="1621936"/>
            <a:ext cx="2667197" cy="69651"/>
          </a:xfrm>
          <a:prstGeom prst="rect">
            <a:avLst/>
          </a:prstGeom>
          <a:solidFill>
            <a:srgbClr val="EEB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805651E-A574-D314-AA4E-FD55124D940E}"/>
              </a:ext>
            </a:extLst>
          </p:cNvPr>
          <p:cNvSpPr/>
          <p:nvPr/>
        </p:nvSpPr>
        <p:spPr>
          <a:xfrm>
            <a:off x="363415" y="3865620"/>
            <a:ext cx="2619491" cy="67184"/>
          </a:xfrm>
          <a:prstGeom prst="rect">
            <a:avLst/>
          </a:prstGeom>
          <a:solidFill>
            <a:srgbClr val="EEB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906A4D6E-D67F-7BE9-BB80-985E6401D5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047350"/>
              </p:ext>
            </p:extLst>
          </p:nvPr>
        </p:nvGraphicFramePr>
        <p:xfrm>
          <a:off x="433619" y="4059357"/>
          <a:ext cx="2493301" cy="2021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38DBF8D9-360F-DAFA-8D5B-DB38FDC6F378}"/>
              </a:ext>
            </a:extLst>
          </p:cNvPr>
          <p:cNvSpPr txBox="1"/>
          <p:nvPr/>
        </p:nvSpPr>
        <p:spPr>
          <a:xfrm>
            <a:off x="1898593" y="4926605"/>
            <a:ext cx="4315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61%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ADBD47-7A6F-1AA8-7BCD-839F17C3427C}"/>
              </a:ext>
            </a:extLst>
          </p:cNvPr>
          <p:cNvSpPr txBox="1"/>
          <p:nvPr/>
        </p:nvSpPr>
        <p:spPr>
          <a:xfrm>
            <a:off x="1274868" y="5408777"/>
            <a:ext cx="4315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16%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1A72D3-1836-986D-B491-8BBB9704F3F1}"/>
              </a:ext>
            </a:extLst>
          </p:cNvPr>
          <p:cNvSpPr txBox="1"/>
          <p:nvPr/>
        </p:nvSpPr>
        <p:spPr>
          <a:xfrm>
            <a:off x="932190" y="4838676"/>
            <a:ext cx="4315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14%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1C0DCA8-64CF-82C4-C5E5-6601F6A27908}"/>
              </a:ext>
            </a:extLst>
          </p:cNvPr>
          <p:cNvSpPr txBox="1"/>
          <p:nvPr/>
        </p:nvSpPr>
        <p:spPr>
          <a:xfrm>
            <a:off x="1163201" y="4353791"/>
            <a:ext cx="3593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6%</a:t>
            </a:r>
          </a:p>
        </p:txBody>
      </p:sp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52327DAF-A30C-CCC5-B3BB-ECDC82772A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7142333"/>
              </p:ext>
            </p:extLst>
          </p:nvPr>
        </p:nvGraphicFramePr>
        <p:xfrm>
          <a:off x="3103260" y="1747281"/>
          <a:ext cx="2265828" cy="1588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C50698B8-433A-BB55-9F27-CDE000EC2656}"/>
              </a:ext>
            </a:extLst>
          </p:cNvPr>
          <p:cNvSpPr txBox="1"/>
          <p:nvPr/>
        </p:nvSpPr>
        <p:spPr>
          <a:xfrm>
            <a:off x="3249858" y="1980364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FY22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F7C39D9-AC01-59AB-048A-D679BA0B48DC}"/>
              </a:ext>
            </a:extLst>
          </p:cNvPr>
          <p:cNvSpPr txBox="1"/>
          <p:nvPr/>
        </p:nvSpPr>
        <p:spPr>
          <a:xfrm>
            <a:off x="3249858" y="2413644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FY23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8D02EF0-A0DC-A417-E2BB-B8D2B893E778}"/>
              </a:ext>
            </a:extLst>
          </p:cNvPr>
          <p:cNvSpPr txBox="1"/>
          <p:nvPr/>
        </p:nvSpPr>
        <p:spPr>
          <a:xfrm>
            <a:off x="3249858" y="2843793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FY24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06F73C9-461C-0E71-0FAA-5851F8A8E59B}"/>
              </a:ext>
            </a:extLst>
          </p:cNvPr>
          <p:cNvSpPr txBox="1"/>
          <p:nvPr/>
        </p:nvSpPr>
        <p:spPr>
          <a:xfrm>
            <a:off x="4379162" y="1980364"/>
            <a:ext cx="6306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21,256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50512B0-7218-579B-4FF1-C22341EDD349}"/>
              </a:ext>
            </a:extLst>
          </p:cNvPr>
          <p:cNvSpPr txBox="1"/>
          <p:nvPr/>
        </p:nvSpPr>
        <p:spPr>
          <a:xfrm>
            <a:off x="4117770" y="2413644"/>
            <a:ext cx="66595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u="none" strike="noStrike" dirty="0">
                <a:solidFill>
                  <a:srgbClr val="000000"/>
                </a:solidFill>
                <a:effectLst/>
              </a:rPr>
              <a:t>18,724</a:t>
            </a:r>
            <a:endParaRPr lang="en-US" sz="11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EC99F25-49A6-C5BA-31DA-399766627D90}"/>
              </a:ext>
            </a:extLst>
          </p:cNvPr>
          <p:cNvSpPr txBox="1"/>
          <p:nvPr/>
        </p:nvSpPr>
        <p:spPr>
          <a:xfrm>
            <a:off x="4031756" y="2843793"/>
            <a:ext cx="6309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u="none" strike="noStrike" dirty="0">
                <a:solidFill>
                  <a:srgbClr val="000000"/>
                </a:solidFill>
                <a:effectLst/>
              </a:rPr>
              <a:t>18,453</a:t>
            </a:r>
            <a:endParaRPr lang="en-US" sz="1100" b="1" dirty="0"/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4DAB612A-F030-783C-F1F1-97C589EF7A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2565527"/>
              </p:ext>
            </p:extLst>
          </p:nvPr>
        </p:nvGraphicFramePr>
        <p:xfrm>
          <a:off x="5241920" y="1747281"/>
          <a:ext cx="2206839" cy="1588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17349953-52BF-F727-87C3-90EF95FC0996}"/>
              </a:ext>
            </a:extLst>
          </p:cNvPr>
          <p:cNvSpPr txBox="1"/>
          <p:nvPr/>
        </p:nvSpPr>
        <p:spPr>
          <a:xfrm>
            <a:off x="5427102" y="1984577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FY22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8FF5F1D-60E3-5123-F8F7-D02BDCA8B4EE}"/>
              </a:ext>
            </a:extLst>
          </p:cNvPr>
          <p:cNvSpPr txBox="1"/>
          <p:nvPr/>
        </p:nvSpPr>
        <p:spPr>
          <a:xfrm>
            <a:off x="5427102" y="2413644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FY23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8ED00B1-09C9-6BD4-4D29-73D4C2F2E0A3}"/>
              </a:ext>
            </a:extLst>
          </p:cNvPr>
          <p:cNvSpPr txBox="1"/>
          <p:nvPr/>
        </p:nvSpPr>
        <p:spPr>
          <a:xfrm>
            <a:off x="5427102" y="2843793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FY24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5CBFE0F-0FC2-5A26-D739-DDCAA7CDC7CA}"/>
              </a:ext>
            </a:extLst>
          </p:cNvPr>
          <p:cNvSpPr txBox="1"/>
          <p:nvPr/>
        </p:nvSpPr>
        <p:spPr>
          <a:xfrm>
            <a:off x="6471663" y="1984577"/>
            <a:ext cx="5599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 3,364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7A6740B-8DE5-8217-69DC-D4D1E0D07306}"/>
              </a:ext>
            </a:extLst>
          </p:cNvPr>
          <p:cNvSpPr txBox="1"/>
          <p:nvPr/>
        </p:nvSpPr>
        <p:spPr>
          <a:xfrm>
            <a:off x="6564205" y="2413644"/>
            <a:ext cx="5599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u="none" strike="noStrike" dirty="0">
                <a:solidFill>
                  <a:srgbClr val="000000"/>
                </a:solidFill>
                <a:effectLst/>
              </a:rPr>
              <a:t> 2,589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803C29C-69F2-8615-5FCC-B932683B67B1}"/>
              </a:ext>
            </a:extLst>
          </p:cNvPr>
          <p:cNvSpPr txBox="1"/>
          <p:nvPr/>
        </p:nvSpPr>
        <p:spPr>
          <a:xfrm>
            <a:off x="6429552" y="2843793"/>
            <a:ext cx="5599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 3,296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944BB77-ECA3-806E-F39A-91DE5E3B657D}"/>
              </a:ext>
            </a:extLst>
          </p:cNvPr>
          <p:cNvSpPr txBox="1"/>
          <p:nvPr/>
        </p:nvSpPr>
        <p:spPr>
          <a:xfrm>
            <a:off x="7526214" y="1984577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FY22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0D27CDC-F653-2D70-4BFE-1209D152DCE8}"/>
              </a:ext>
            </a:extLst>
          </p:cNvPr>
          <p:cNvSpPr txBox="1"/>
          <p:nvPr/>
        </p:nvSpPr>
        <p:spPr>
          <a:xfrm>
            <a:off x="7526214" y="2413644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FY23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F701988-80A8-723B-B5FE-720C0C7AB1ED}"/>
              </a:ext>
            </a:extLst>
          </p:cNvPr>
          <p:cNvSpPr txBox="1"/>
          <p:nvPr/>
        </p:nvSpPr>
        <p:spPr>
          <a:xfrm>
            <a:off x="7526214" y="2843793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FY24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9547748-0466-8CD6-118C-F8DE1BDA5A47}"/>
              </a:ext>
            </a:extLst>
          </p:cNvPr>
          <p:cNvSpPr txBox="1"/>
          <p:nvPr/>
        </p:nvSpPr>
        <p:spPr>
          <a:xfrm>
            <a:off x="8754001" y="1984577"/>
            <a:ext cx="7165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 49,597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755FD12-C501-4BEA-9826-2E71F68B0548}"/>
              </a:ext>
            </a:extLst>
          </p:cNvPr>
          <p:cNvSpPr txBox="1"/>
          <p:nvPr/>
        </p:nvSpPr>
        <p:spPr>
          <a:xfrm>
            <a:off x="8494347" y="2413644"/>
            <a:ext cx="7675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u="none" strike="noStrike" dirty="0">
                <a:solidFill>
                  <a:srgbClr val="000000"/>
                </a:solidFill>
                <a:effectLst/>
              </a:rPr>
              <a:t> 45,273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0984B2F-908B-766E-5003-C90EC5FF4077}"/>
              </a:ext>
            </a:extLst>
          </p:cNvPr>
          <p:cNvSpPr txBox="1"/>
          <p:nvPr/>
        </p:nvSpPr>
        <p:spPr>
          <a:xfrm>
            <a:off x="8422088" y="2843793"/>
            <a:ext cx="7213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u="none" strike="noStrike" dirty="0">
                <a:solidFill>
                  <a:srgbClr val="000000"/>
                </a:solidFill>
                <a:effectLst/>
              </a:rPr>
              <a:t> 44,926 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827A950-332C-4741-978F-433F7D98B3D4}"/>
              </a:ext>
            </a:extLst>
          </p:cNvPr>
          <p:cNvSpPr txBox="1"/>
          <p:nvPr/>
        </p:nvSpPr>
        <p:spPr>
          <a:xfrm>
            <a:off x="740435" y="1502812"/>
            <a:ext cx="1724313" cy="276999"/>
          </a:xfrm>
          <a:prstGeom prst="rect">
            <a:avLst/>
          </a:prstGeom>
          <a:solidFill>
            <a:srgbClr val="E3DC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TOTAL PUBLIC SUPPORT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8B9F3D3-A166-4224-A239-88441F1A7438}"/>
              </a:ext>
            </a:extLst>
          </p:cNvPr>
          <p:cNvSpPr txBox="1"/>
          <p:nvPr/>
        </p:nvSpPr>
        <p:spPr>
          <a:xfrm>
            <a:off x="572349" y="3753876"/>
            <a:ext cx="2181623" cy="276999"/>
          </a:xfrm>
          <a:prstGeom prst="rect">
            <a:avLst/>
          </a:prstGeom>
          <a:solidFill>
            <a:srgbClr val="E3DCD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PUBLIC SUPPORT BREAKDOWN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E97C75F-17A4-7302-4C6E-130302A16889}"/>
              </a:ext>
            </a:extLst>
          </p:cNvPr>
          <p:cNvSpPr/>
          <p:nvPr/>
        </p:nvSpPr>
        <p:spPr>
          <a:xfrm>
            <a:off x="3242060" y="1337287"/>
            <a:ext cx="6258860" cy="69233"/>
          </a:xfrm>
          <a:prstGeom prst="rect">
            <a:avLst/>
          </a:prstGeom>
          <a:solidFill>
            <a:srgbClr val="EEB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3CBC6-8292-40FF-AA35-7D619D47C3A5}"/>
              </a:ext>
            </a:extLst>
          </p:cNvPr>
          <p:cNvSpPr txBox="1"/>
          <p:nvPr/>
        </p:nvSpPr>
        <p:spPr>
          <a:xfrm>
            <a:off x="5156960" y="1232050"/>
            <a:ext cx="24082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YEAR OVER YEAR PUBLIC SUPPORT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5C43E71-73ED-9D5A-50E7-450913FA5B13}"/>
              </a:ext>
            </a:extLst>
          </p:cNvPr>
          <p:cNvSpPr/>
          <p:nvPr/>
        </p:nvSpPr>
        <p:spPr>
          <a:xfrm>
            <a:off x="1977656" y="332819"/>
            <a:ext cx="10823944" cy="605428"/>
          </a:xfrm>
          <a:prstGeom prst="rect">
            <a:avLst/>
          </a:prstGeom>
          <a:solidFill>
            <a:srgbClr val="0D82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42107-740E-4A5E-AA9B-CD61CEAB3C50}"/>
              </a:ext>
            </a:extLst>
          </p:cNvPr>
          <p:cNvSpPr txBox="1"/>
          <p:nvPr/>
        </p:nvSpPr>
        <p:spPr>
          <a:xfrm>
            <a:off x="4093029" y="478266"/>
            <a:ext cx="837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FY24 Development Dashboard – July 1, 2023– June 30, 2024 Analysis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2FC5595-1D6B-F42D-A924-C7F83B24DA00}"/>
              </a:ext>
            </a:extLst>
          </p:cNvPr>
          <p:cNvSpPr/>
          <p:nvPr/>
        </p:nvSpPr>
        <p:spPr>
          <a:xfrm>
            <a:off x="0" y="332819"/>
            <a:ext cx="839972" cy="605428"/>
          </a:xfrm>
          <a:prstGeom prst="rect">
            <a:avLst/>
          </a:prstGeom>
          <a:solidFill>
            <a:srgbClr val="0D82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1C7FCB7-7617-0219-9B40-26EA1AF081EC}"/>
              </a:ext>
            </a:extLst>
          </p:cNvPr>
          <p:cNvSpPr/>
          <p:nvPr/>
        </p:nvSpPr>
        <p:spPr>
          <a:xfrm>
            <a:off x="9946685" y="1598465"/>
            <a:ext cx="2406544" cy="60053"/>
          </a:xfrm>
          <a:prstGeom prst="rect">
            <a:avLst/>
          </a:prstGeom>
          <a:solidFill>
            <a:srgbClr val="EEB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3D0EE9E5-E454-006C-E6FA-1A582941EBF3}"/>
              </a:ext>
            </a:extLst>
          </p:cNvPr>
          <p:cNvSpPr txBox="1"/>
          <p:nvPr/>
        </p:nvSpPr>
        <p:spPr>
          <a:xfrm>
            <a:off x="10330833" y="1399381"/>
            <a:ext cx="1638248" cy="461665"/>
          </a:xfrm>
          <a:prstGeom prst="rect">
            <a:avLst/>
          </a:prstGeom>
          <a:solidFill>
            <a:srgbClr val="E3DC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SUSTAINERS HARVEST </a:t>
            </a:r>
          </a:p>
          <a:p>
            <a:pPr algn="ctr"/>
            <a:r>
              <a:rPr lang="en-US" sz="1200" b="1" dirty="0"/>
              <a:t>MONTHLY GIVING</a:t>
            </a:r>
          </a:p>
        </p:txBody>
      </p:sp>
      <p:sp>
        <p:nvSpPr>
          <p:cNvPr id="94" name="Arrow: Down 93">
            <a:extLst>
              <a:ext uri="{FF2B5EF4-FFF2-40B4-BE49-F238E27FC236}">
                <a16:creationId xmlns:a16="http://schemas.microsoft.com/office/drawing/2014/main" id="{97E5BA2D-913E-E1D0-A676-02982087206A}"/>
              </a:ext>
            </a:extLst>
          </p:cNvPr>
          <p:cNvSpPr/>
          <p:nvPr/>
        </p:nvSpPr>
        <p:spPr>
          <a:xfrm rot="10800000">
            <a:off x="10620989" y="2948625"/>
            <a:ext cx="121279" cy="105460"/>
          </a:xfrm>
          <a:prstGeom prst="downArrow">
            <a:avLst/>
          </a:prstGeom>
          <a:solidFill>
            <a:srgbClr val="00A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7"/>
          </a:p>
        </p:txBody>
      </p:sp>
      <p:graphicFrame>
        <p:nvGraphicFramePr>
          <p:cNvPr id="108" name="Chart 107">
            <a:extLst>
              <a:ext uri="{FF2B5EF4-FFF2-40B4-BE49-F238E27FC236}">
                <a16:creationId xmlns:a16="http://schemas.microsoft.com/office/drawing/2014/main" id="{431EBFA8-8DD3-2CB2-CCF5-E64FFFD683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4268043"/>
              </p:ext>
            </p:extLst>
          </p:nvPr>
        </p:nvGraphicFramePr>
        <p:xfrm>
          <a:off x="-4214555" y="4969481"/>
          <a:ext cx="1214503" cy="117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20" name="Rectangle 119">
            <a:extLst>
              <a:ext uri="{FF2B5EF4-FFF2-40B4-BE49-F238E27FC236}">
                <a16:creationId xmlns:a16="http://schemas.microsoft.com/office/drawing/2014/main" id="{35C190AE-D5F7-1C1B-2C25-04BA1D72BEB6}"/>
              </a:ext>
            </a:extLst>
          </p:cNvPr>
          <p:cNvSpPr/>
          <p:nvPr/>
        </p:nvSpPr>
        <p:spPr>
          <a:xfrm>
            <a:off x="3220780" y="5675155"/>
            <a:ext cx="6300597" cy="1809010"/>
          </a:xfrm>
          <a:prstGeom prst="rect">
            <a:avLst/>
          </a:prstGeom>
          <a:solidFill>
            <a:srgbClr val="E3DC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7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AFA2DF-0548-CBDB-DA8B-11762A217052}"/>
              </a:ext>
            </a:extLst>
          </p:cNvPr>
          <p:cNvSpPr/>
          <p:nvPr/>
        </p:nvSpPr>
        <p:spPr>
          <a:xfrm>
            <a:off x="3362598" y="5880752"/>
            <a:ext cx="6016960" cy="56043"/>
          </a:xfrm>
          <a:prstGeom prst="rect">
            <a:avLst/>
          </a:prstGeom>
          <a:solidFill>
            <a:srgbClr val="EEB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360B5FD-C0F9-A2CC-DB23-819DF2F4DAAD}"/>
              </a:ext>
            </a:extLst>
          </p:cNvPr>
          <p:cNvSpPr txBox="1"/>
          <p:nvPr/>
        </p:nvSpPr>
        <p:spPr>
          <a:xfrm>
            <a:off x="4676948" y="5768719"/>
            <a:ext cx="3377987" cy="276999"/>
          </a:xfrm>
          <a:prstGeom prst="rect">
            <a:avLst/>
          </a:prstGeom>
          <a:solidFill>
            <a:srgbClr val="E3DC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STRATEGIC PLAN METRIC: INCREASE ONLINE GIFTS </a:t>
            </a:r>
          </a:p>
        </p:txBody>
      </p:sp>
      <p:graphicFrame>
        <p:nvGraphicFramePr>
          <p:cNvPr id="107" name="Chart 106">
            <a:extLst>
              <a:ext uri="{FF2B5EF4-FFF2-40B4-BE49-F238E27FC236}">
                <a16:creationId xmlns:a16="http://schemas.microsoft.com/office/drawing/2014/main" id="{A333827D-47AF-8F93-A498-2CD2B795D2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1451921"/>
              </p:ext>
            </p:extLst>
          </p:nvPr>
        </p:nvGraphicFramePr>
        <p:xfrm>
          <a:off x="3195775" y="6156061"/>
          <a:ext cx="1214503" cy="117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11" name="TextBox 110">
            <a:extLst>
              <a:ext uri="{FF2B5EF4-FFF2-40B4-BE49-F238E27FC236}">
                <a16:creationId xmlns:a16="http://schemas.microsoft.com/office/drawing/2014/main" id="{BA366886-2AD4-4062-4FBB-6CF19EEA0DCD}"/>
              </a:ext>
            </a:extLst>
          </p:cNvPr>
          <p:cNvSpPr txBox="1"/>
          <p:nvPr/>
        </p:nvSpPr>
        <p:spPr>
          <a:xfrm>
            <a:off x="4313076" y="6418720"/>
            <a:ext cx="10439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FY22</a:t>
            </a:r>
          </a:p>
          <a:p>
            <a:r>
              <a:rPr lang="en-US" sz="1100" b="1" dirty="0">
                <a:solidFill>
                  <a:srgbClr val="0D825C"/>
                </a:solidFill>
              </a:rPr>
              <a:t>Offline:</a:t>
            </a:r>
            <a:r>
              <a:rPr lang="en-US" sz="1100" dirty="0"/>
              <a:t> 78%</a:t>
            </a:r>
          </a:p>
          <a:p>
            <a:r>
              <a:rPr lang="en-US" sz="1100" b="1" dirty="0">
                <a:solidFill>
                  <a:schemeClr val="accent1"/>
                </a:solidFill>
              </a:rPr>
              <a:t>Online:</a:t>
            </a:r>
            <a:r>
              <a:rPr lang="en-US" sz="1100" dirty="0"/>
              <a:t> 22%</a:t>
            </a:r>
          </a:p>
        </p:txBody>
      </p:sp>
      <p:graphicFrame>
        <p:nvGraphicFramePr>
          <p:cNvPr id="109" name="Chart 108">
            <a:extLst>
              <a:ext uri="{FF2B5EF4-FFF2-40B4-BE49-F238E27FC236}">
                <a16:creationId xmlns:a16="http://schemas.microsoft.com/office/drawing/2014/main" id="{34C6E6D9-3666-8917-C90B-E3055B3BF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216445"/>
              </p:ext>
            </p:extLst>
          </p:nvPr>
        </p:nvGraphicFramePr>
        <p:xfrm>
          <a:off x="5287524" y="6143920"/>
          <a:ext cx="1214503" cy="117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12" name="TextBox 111">
            <a:extLst>
              <a:ext uri="{FF2B5EF4-FFF2-40B4-BE49-F238E27FC236}">
                <a16:creationId xmlns:a16="http://schemas.microsoft.com/office/drawing/2014/main" id="{75A5AA78-6449-D8AE-30EE-7A73C004CE24}"/>
              </a:ext>
            </a:extLst>
          </p:cNvPr>
          <p:cNvSpPr txBox="1"/>
          <p:nvPr/>
        </p:nvSpPr>
        <p:spPr>
          <a:xfrm>
            <a:off x="6404825" y="6416580"/>
            <a:ext cx="10439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FY23</a:t>
            </a:r>
          </a:p>
          <a:p>
            <a:r>
              <a:rPr lang="en-US" sz="1100" b="1" dirty="0">
                <a:solidFill>
                  <a:srgbClr val="0D825C"/>
                </a:solidFill>
              </a:rPr>
              <a:t>Offline:</a:t>
            </a:r>
            <a:r>
              <a:rPr lang="en-US" sz="1100" dirty="0"/>
              <a:t> 77%</a:t>
            </a:r>
          </a:p>
          <a:p>
            <a:r>
              <a:rPr lang="en-US" sz="1100" b="1" dirty="0">
                <a:solidFill>
                  <a:schemeClr val="accent1"/>
                </a:solidFill>
              </a:rPr>
              <a:t>Online:</a:t>
            </a:r>
            <a:r>
              <a:rPr lang="en-US" sz="1100" dirty="0"/>
              <a:t> 23%</a:t>
            </a:r>
          </a:p>
        </p:txBody>
      </p:sp>
      <p:graphicFrame>
        <p:nvGraphicFramePr>
          <p:cNvPr id="110" name="Chart 109">
            <a:extLst>
              <a:ext uri="{FF2B5EF4-FFF2-40B4-BE49-F238E27FC236}">
                <a16:creationId xmlns:a16="http://schemas.microsoft.com/office/drawing/2014/main" id="{EDB1460B-8D5D-5684-78B7-E792D57775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2818270"/>
              </p:ext>
            </p:extLst>
          </p:nvPr>
        </p:nvGraphicFramePr>
        <p:xfrm>
          <a:off x="7448759" y="6159612"/>
          <a:ext cx="1214503" cy="117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13" name="TextBox 112">
            <a:extLst>
              <a:ext uri="{FF2B5EF4-FFF2-40B4-BE49-F238E27FC236}">
                <a16:creationId xmlns:a16="http://schemas.microsoft.com/office/drawing/2014/main" id="{F1930CC7-7C06-7F9C-5666-1E39B77487DB}"/>
              </a:ext>
            </a:extLst>
          </p:cNvPr>
          <p:cNvSpPr txBox="1"/>
          <p:nvPr/>
        </p:nvSpPr>
        <p:spPr>
          <a:xfrm>
            <a:off x="8566060" y="6420499"/>
            <a:ext cx="10439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FY24</a:t>
            </a:r>
          </a:p>
          <a:p>
            <a:r>
              <a:rPr lang="en-US" sz="1100" b="1" dirty="0">
                <a:solidFill>
                  <a:srgbClr val="0D825C"/>
                </a:solidFill>
              </a:rPr>
              <a:t>Offline: </a:t>
            </a:r>
            <a:r>
              <a:rPr lang="en-US" sz="1100" dirty="0"/>
              <a:t>78%</a:t>
            </a:r>
          </a:p>
          <a:p>
            <a:r>
              <a:rPr lang="en-US" sz="1100" b="1" dirty="0">
                <a:solidFill>
                  <a:schemeClr val="accent1"/>
                </a:solidFill>
              </a:rPr>
              <a:t>Online:</a:t>
            </a:r>
            <a:r>
              <a:rPr lang="en-US" sz="1100" dirty="0"/>
              <a:t> 22%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403066F-A6E4-717A-3573-7F5D23F1888F}"/>
              </a:ext>
            </a:extLst>
          </p:cNvPr>
          <p:cNvSpPr/>
          <p:nvPr/>
        </p:nvSpPr>
        <p:spPr>
          <a:xfrm>
            <a:off x="9765227" y="4044649"/>
            <a:ext cx="2629896" cy="65920"/>
          </a:xfrm>
          <a:prstGeom prst="rect">
            <a:avLst/>
          </a:prstGeom>
          <a:solidFill>
            <a:srgbClr val="EEB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0099748-4377-63EA-31A4-C1A9DCC21D4E}"/>
              </a:ext>
            </a:extLst>
          </p:cNvPr>
          <p:cNvSpPr txBox="1"/>
          <p:nvPr/>
        </p:nvSpPr>
        <p:spPr>
          <a:xfrm>
            <a:off x="10167888" y="3946624"/>
            <a:ext cx="1883129" cy="276999"/>
          </a:xfrm>
          <a:prstGeom prst="rect">
            <a:avLst/>
          </a:prstGeom>
          <a:solidFill>
            <a:srgbClr val="E3DC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MAJOR DONOR REVENUE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83E6AEC-43AB-6075-6A6A-EE6E1618BE9A}"/>
              </a:ext>
            </a:extLst>
          </p:cNvPr>
          <p:cNvGrpSpPr/>
          <p:nvPr/>
        </p:nvGrpSpPr>
        <p:grpSpPr>
          <a:xfrm>
            <a:off x="10087115" y="4266587"/>
            <a:ext cx="2804244" cy="1470311"/>
            <a:chOff x="9997356" y="4266587"/>
            <a:chExt cx="2804244" cy="1470311"/>
          </a:xfrm>
        </p:grpSpPr>
        <p:graphicFrame>
          <p:nvGraphicFramePr>
            <p:cNvPr id="26" name="Chart 25">
              <a:extLst>
                <a:ext uri="{FF2B5EF4-FFF2-40B4-BE49-F238E27FC236}">
                  <a16:creationId xmlns:a16="http://schemas.microsoft.com/office/drawing/2014/main" id="{06161359-E03B-2E30-ADB8-1E96DBF9461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03493269"/>
                </p:ext>
              </p:extLst>
            </p:nvPr>
          </p:nvGraphicFramePr>
          <p:xfrm>
            <a:off x="9997356" y="4268817"/>
            <a:ext cx="2804244" cy="13533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6A3138-FBAB-8EBD-16FA-4451FC9E6130}"/>
                </a:ext>
              </a:extLst>
            </p:cNvPr>
            <p:cNvSpPr txBox="1"/>
            <p:nvPr/>
          </p:nvSpPr>
          <p:spPr>
            <a:xfrm>
              <a:off x="10623598" y="5475288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/>
                <a:t>FY22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C458C0-1D2C-18DD-C9AC-59F1DA0C079A}"/>
                </a:ext>
              </a:extLst>
            </p:cNvPr>
            <p:cNvSpPr txBox="1"/>
            <p:nvPr/>
          </p:nvSpPr>
          <p:spPr>
            <a:xfrm>
              <a:off x="11182366" y="5475288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/>
                <a:t>FY23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318FD2-36DE-7ED5-D8B2-885A24A11ED3}"/>
                </a:ext>
              </a:extLst>
            </p:cNvPr>
            <p:cNvSpPr txBox="1"/>
            <p:nvPr/>
          </p:nvSpPr>
          <p:spPr>
            <a:xfrm>
              <a:off x="11747109" y="5475288"/>
              <a:ext cx="46679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/>
                <a:t>FY24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C866E5-E514-D6C2-222D-808C4555C3A2}"/>
                </a:ext>
              </a:extLst>
            </p:cNvPr>
            <p:cNvSpPr txBox="1"/>
            <p:nvPr/>
          </p:nvSpPr>
          <p:spPr>
            <a:xfrm>
              <a:off x="10401918" y="4596161"/>
              <a:ext cx="8354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/>
                <a:t>$6,870,981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F3E62C-A6D1-660C-9D20-D6A64F8C3F47}"/>
                </a:ext>
              </a:extLst>
            </p:cNvPr>
            <p:cNvSpPr txBox="1"/>
            <p:nvPr/>
          </p:nvSpPr>
          <p:spPr>
            <a:xfrm>
              <a:off x="10977210" y="4266587"/>
              <a:ext cx="86433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/>
                <a:t>$7,348,087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EE01A5F-C650-099A-4A33-80AE068E0EC5}"/>
                </a:ext>
              </a:extLst>
            </p:cNvPr>
            <p:cNvSpPr txBox="1"/>
            <p:nvPr/>
          </p:nvSpPr>
          <p:spPr>
            <a:xfrm>
              <a:off x="11545563" y="4841962"/>
              <a:ext cx="84313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i="0" u="none" strike="noStrike" dirty="0">
                  <a:solidFill>
                    <a:srgbClr val="000000"/>
                  </a:solidFill>
                  <a:effectLst/>
                </a:rPr>
                <a:t>$6,507,785 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AE0E589-5135-DE9C-646E-DD11294213F5}"/>
                </a:ext>
              </a:extLst>
            </p:cNvPr>
            <p:cNvCxnSpPr/>
            <p:nvPr/>
          </p:nvCxnSpPr>
          <p:spPr>
            <a:xfrm>
              <a:off x="10484746" y="5475288"/>
              <a:ext cx="185043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6638189-7372-FC72-57FF-D51F627D720E}"/>
              </a:ext>
            </a:extLst>
          </p:cNvPr>
          <p:cNvGrpSpPr/>
          <p:nvPr/>
        </p:nvGrpSpPr>
        <p:grpSpPr>
          <a:xfrm>
            <a:off x="10087115" y="5851664"/>
            <a:ext cx="2804244" cy="1476511"/>
            <a:chOff x="9997356" y="5851664"/>
            <a:chExt cx="2804244" cy="1476511"/>
          </a:xfrm>
        </p:grpSpPr>
        <p:graphicFrame>
          <p:nvGraphicFramePr>
            <p:cNvPr id="32" name="Chart 31">
              <a:extLst>
                <a:ext uri="{FF2B5EF4-FFF2-40B4-BE49-F238E27FC236}">
                  <a16:creationId xmlns:a16="http://schemas.microsoft.com/office/drawing/2014/main" id="{7A150361-99A2-BC28-239E-27CCDCA3F73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37387588"/>
                </p:ext>
              </p:extLst>
            </p:nvPr>
          </p:nvGraphicFramePr>
          <p:xfrm>
            <a:off x="9997356" y="5851664"/>
            <a:ext cx="2804244" cy="13533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615278-B291-00C5-FDA6-70BAFFF187CE}"/>
                </a:ext>
              </a:extLst>
            </p:cNvPr>
            <p:cNvSpPr txBox="1"/>
            <p:nvPr/>
          </p:nvSpPr>
          <p:spPr>
            <a:xfrm>
              <a:off x="10623598" y="7066565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/>
                <a:t>FY22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837936-D35C-8236-1865-354C647AEE75}"/>
                </a:ext>
              </a:extLst>
            </p:cNvPr>
            <p:cNvSpPr txBox="1"/>
            <p:nvPr/>
          </p:nvSpPr>
          <p:spPr>
            <a:xfrm>
              <a:off x="11182366" y="7066565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/>
                <a:t>FY23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72B73A-0A6D-69FF-1058-AA97A2980507}"/>
                </a:ext>
              </a:extLst>
            </p:cNvPr>
            <p:cNvSpPr txBox="1"/>
            <p:nvPr/>
          </p:nvSpPr>
          <p:spPr>
            <a:xfrm>
              <a:off x="11747109" y="7066565"/>
              <a:ext cx="46679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/>
                <a:t>FY24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A48F48-DC63-06E2-D997-20B38758ED0C}"/>
                </a:ext>
              </a:extLst>
            </p:cNvPr>
            <p:cNvSpPr txBox="1"/>
            <p:nvPr/>
          </p:nvSpPr>
          <p:spPr>
            <a:xfrm>
              <a:off x="10414143" y="6010535"/>
              <a:ext cx="8354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/>
                <a:t>$1,930,953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26CB6AF-4CB6-A36F-F598-6FD4FA12EAF6}"/>
                </a:ext>
              </a:extLst>
            </p:cNvPr>
            <p:cNvSpPr txBox="1"/>
            <p:nvPr/>
          </p:nvSpPr>
          <p:spPr>
            <a:xfrm>
              <a:off x="10977210" y="6467394"/>
              <a:ext cx="8675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/>
                <a:t>$1,800,675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B3C68F3-DF38-A79F-616B-17E8282E1D25}"/>
                </a:ext>
              </a:extLst>
            </p:cNvPr>
            <p:cNvSpPr txBox="1"/>
            <p:nvPr/>
          </p:nvSpPr>
          <p:spPr>
            <a:xfrm>
              <a:off x="11514799" y="6301294"/>
              <a:ext cx="8675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/>
                <a:t>$1,831,345 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CF6C541-7F0F-BB1A-570B-EC8DF207B29B}"/>
                </a:ext>
              </a:extLst>
            </p:cNvPr>
            <p:cNvCxnSpPr/>
            <p:nvPr/>
          </p:nvCxnSpPr>
          <p:spPr>
            <a:xfrm>
              <a:off x="10484746" y="7059214"/>
              <a:ext cx="185043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39AE043-ADFE-120E-2C63-DC5D5D3FA20E}"/>
              </a:ext>
            </a:extLst>
          </p:cNvPr>
          <p:cNvGrpSpPr/>
          <p:nvPr/>
        </p:nvGrpSpPr>
        <p:grpSpPr>
          <a:xfrm>
            <a:off x="10353672" y="4412484"/>
            <a:ext cx="235612" cy="1062804"/>
            <a:chOff x="10153767" y="4412484"/>
            <a:chExt cx="235612" cy="1062804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DC9D212-6501-CE2B-6E64-DE8496648985}"/>
                </a:ext>
              </a:extLst>
            </p:cNvPr>
            <p:cNvCxnSpPr/>
            <p:nvPr/>
          </p:nvCxnSpPr>
          <p:spPr>
            <a:xfrm>
              <a:off x="10271573" y="4412484"/>
              <a:ext cx="0" cy="10628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EFE58B0-029D-25EE-3C57-02019D18DCEB}"/>
                </a:ext>
              </a:extLst>
            </p:cNvPr>
            <p:cNvCxnSpPr/>
            <p:nvPr/>
          </p:nvCxnSpPr>
          <p:spPr>
            <a:xfrm>
              <a:off x="10271573" y="4412484"/>
              <a:ext cx="11780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3722AC4-E9D7-B5A3-E086-1E2356988C44}"/>
                </a:ext>
              </a:extLst>
            </p:cNvPr>
            <p:cNvCxnSpPr/>
            <p:nvPr/>
          </p:nvCxnSpPr>
          <p:spPr>
            <a:xfrm>
              <a:off x="10271573" y="5475288"/>
              <a:ext cx="11780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288EDAE-862F-610A-7BB5-A18012C4519B}"/>
                </a:ext>
              </a:extLst>
            </p:cNvPr>
            <p:cNvCxnSpPr/>
            <p:nvPr/>
          </p:nvCxnSpPr>
          <p:spPr>
            <a:xfrm>
              <a:off x="10153767" y="4932774"/>
              <a:ext cx="11780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268441C-0B48-AA53-0DB0-F2B9FAADE45F}"/>
              </a:ext>
            </a:extLst>
          </p:cNvPr>
          <p:cNvGrpSpPr/>
          <p:nvPr/>
        </p:nvGrpSpPr>
        <p:grpSpPr>
          <a:xfrm>
            <a:off x="10353672" y="5996302"/>
            <a:ext cx="235612" cy="1062804"/>
            <a:chOff x="10153767" y="4412484"/>
            <a:chExt cx="235612" cy="1062804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FC75014-06E1-46F6-0D7A-AC7BEE4DCE11}"/>
                </a:ext>
              </a:extLst>
            </p:cNvPr>
            <p:cNvCxnSpPr/>
            <p:nvPr/>
          </p:nvCxnSpPr>
          <p:spPr>
            <a:xfrm>
              <a:off x="10271573" y="4412484"/>
              <a:ext cx="0" cy="10628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2AC5605-A14A-9D46-A745-57A5EB53010F}"/>
                </a:ext>
              </a:extLst>
            </p:cNvPr>
            <p:cNvCxnSpPr/>
            <p:nvPr/>
          </p:nvCxnSpPr>
          <p:spPr>
            <a:xfrm>
              <a:off x="10271573" y="4412484"/>
              <a:ext cx="11780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F5A44D6-F5E0-4BF4-7B66-52AFEB62052E}"/>
                </a:ext>
              </a:extLst>
            </p:cNvPr>
            <p:cNvCxnSpPr/>
            <p:nvPr/>
          </p:nvCxnSpPr>
          <p:spPr>
            <a:xfrm>
              <a:off x="10271573" y="5475288"/>
              <a:ext cx="11780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098B926-939D-C751-BB5A-4D2DB40A4714}"/>
                </a:ext>
              </a:extLst>
            </p:cNvPr>
            <p:cNvCxnSpPr/>
            <p:nvPr/>
          </p:nvCxnSpPr>
          <p:spPr>
            <a:xfrm>
              <a:off x="10153767" y="4932774"/>
              <a:ext cx="11780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518D728C-5CB3-F682-6CCB-FE089FD49BB1}"/>
              </a:ext>
            </a:extLst>
          </p:cNvPr>
          <p:cNvSpPr txBox="1"/>
          <p:nvPr/>
        </p:nvSpPr>
        <p:spPr>
          <a:xfrm>
            <a:off x="9777702" y="4795800"/>
            <a:ext cx="6527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/>
              <a:t>$5,000+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CC346DB-9F22-E9C4-951A-59B2F7CE6E7D}"/>
              </a:ext>
            </a:extLst>
          </p:cNvPr>
          <p:cNvSpPr txBox="1"/>
          <p:nvPr/>
        </p:nvSpPr>
        <p:spPr>
          <a:xfrm>
            <a:off x="9665492" y="6312260"/>
            <a:ext cx="7649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/>
              <a:t>$1,000 to</a:t>
            </a:r>
          </a:p>
          <a:p>
            <a:pPr algn="r"/>
            <a:r>
              <a:rPr lang="en-US" sz="1100" b="1" dirty="0"/>
              <a:t>$4,999.99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8986EED-25AC-1987-0DEF-77AB285F1F1B}"/>
              </a:ext>
            </a:extLst>
          </p:cNvPr>
          <p:cNvSpPr txBox="1"/>
          <p:nvPr/>
        </p:nvSpPr>
        <p:spPr>
          <a:xfrm>
            <a:off x="10650949" y="5238052"/>
            <a:ext cx="5613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427 Gifts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92969B6-1E7F-51D7-C234-439D7E3B907B}"/>
              </a:ext>
            </a:extLst>
          </p:cNvPr>
          <p:cNvSpPr txBox="1"/>
          <p:nvPr/>
        </p:nvSpPr>
        <p:spPr>
          <a:xfrm>
            <a:off x="11203836" y="5238052"/>
            <a:ext cx="5613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418 Gifts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6E29F35-0D17-26EF-35AC-EBF50D146BFB}"/>
              </a:ext>
            </a:extLst>
          </p:cNvPr>
          <p:cNvSpPr txBox="1"/>
          <p:nvPr/>
        </p:nvSpPr>
        <p:spPr>
          <a:xfrm>
            <a:off x="11765208" y="5238052"/>
            <a:ext cx="5613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406 Gifts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171F39-1F84-B4E4-ADFA-BB6BA8416871}"/>
              </a:ext>
            </a:extLst>
          </p:cNvPr>
          <p:cNvSpPr txBox="1"/>
          <p:nvPr/>
        </p:nvSpPr>
        <p:spPr>
          <a:xfrm>
            <a:off x="10711863" y="6702274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1,197 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</a:rPr>
              <a:t>Gifts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77C8645-905D-5F9A-D13D-7C8B83E7D0CB}"/>
              </a:ext>
            </a:extLst>
          </p:cNvPr>
          <p:cNvSpPr txBox="1"/>
          <p:nvPr/>
        </p:nvSpPr>
        <p:spPr>
          <a:xfrm>
            <a:off x="11275972" y="6711285"/>
            <a:ext cx="417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1,102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</a:rPr>
              <a:t>Gifts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0969E9F-F207-711B-68CF-73BE93DB63C3}"/>
              </a:ext>
            </a:extLst>
          </p:cNvPr>
          <p:cNvSpPr txBox="1"/>
          <p:nvPr/>
        </p:nvSpPr>
        <p:spPr>
          <a:xfrm>
            <a:off x="11835178" y="6711467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1,143 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</a:rPr>
              <a:t>Gifts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5E5D3AC-EDC2-2823-3A81-1566AB53EA90}"/>
              </a:ext>
            </a:extLst>
          </p:cNvPr>
          <p:cNvSpPr/>
          <p:nvPr/>
        </p:nvSpPr>
        <p:spPr>
          <a:xfrm>
            <a:off x="6282986" y="3740617"/>
            <a:ext cx="3124829" cy="55824"/>
          </a:xfrm>
          <a:prstGeom prst="rect">
            <a:avLst/>
          </a:prstGeom>
          <a:solidFill>
            <a:srgbClr val="EEB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E091A82-84B2-41DC-BD7D-9F50B0BACE57}"/>
              </a:ext>
            </a:extLst>
          </p:cNvPr>
          <p:cNvSpPr txBox="1"/>
          <p:nvPr/>
        </p:nvSpPr>
        <p:spPr>
          <a:xfrm>
            <a:off x="6827564" y="3537697"/>
            <a:ext cx="1968120" cy="461665"/>
          </a:xfrm>
          <a:prstGeom prst="rect">
            <a:avLst/>
          </a:prstGeom>
          <a:solidFill>
            <a:srgbClr val="E3DC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STRATEGIC PLAN METRIC: </a:t>
            </a:r>
          </a:p>
          <a:p>
            <a:pPr algn="ctr"/>
            <a:r>
              <a:rPr lang="en-US" sz="1200" b="1" dirty="0"/>
              <a:t>MAJOR DONOR RETENTION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74990-3BDE-371F-E64C-383045086FB1}"/>
              </a:ext>
            </a:extLst>
          </p:cNvPr>
          <p:cNvSpPr txBox="1"/>
          <p:nvPr/>
        </p:nvSpPr>
        <p:spPr>
          <a:xfrm>
            <a:off x="3259722" y="7214209"/>
            <a:ext cx="590076" cy="227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Based on number of individual gifts. Does not include Monthly Sustainers.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272539-83BE-E3DD-2961-F61E5C9B62D9}"/>
              </a:ext>
            </a:extLst>
          </p:cNvPr>
          <p:cNvSpPr txBox="1"/>
          <p:nvPr/>
        </p:nvSpPr>
        <p:spPr>
          <a:xfrm>
            <a:off x="4897123" y="5971470"/>
            <a:ext cx="2837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A261"/>
                </a:solidFill>
              </a:rPr>
              <a:t>Goal: Increase from 17% to 20% of Total Giving</a:t>
            </a:r>
          </a:p>
        </p:txBody>
      </p:sp>
      <p:sp>
        <p:nvSpPr>
          <p:cNvPr id="96" name="Arrow: Down 95">
            <a:extLst>
              <a:ext uri="{FF2B5EF4-FFF2-40B4-BE49-F238E27FC236}">
                <a16:creationId xmlns:a16="http://schemas.microsoft.com/office/drawing/2014/main" id="{5A5F2A12-2AC3-D57B-EA05-51000DF12AF9}"/>
              </a:ext>
            </a:extLst>
          </p:cNvPr>
          <p:cNvSpPr/>
          <p:nvPr/>
        </p:nvSpPr>
        <p:spPr>
          <a:xfrm rot="10800000">
            <a:off x="12219846" y="3390906"/>
            <a:ext cx="121279" cy="105460"/>
          </a:xfrm>
          <a:prstGeom prst="downArrow">
            <a:avLst/>
          </a:prstGeom>
          <a:solidFill>
            <a:srgbClr val="00A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7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81D8783-2DD5-F2C7-B85F-4A8AB4BF07BA}"/>
              </a:ext>
            </a:extLst>
          </p:cNvPr>
          <p:cNvSpPr txBox="1"/>
          <p:nvPr/>
        </p:nvSpPr>
        <p:spPr>
          <a:xfrm>
            <a:off x="1407446" y="4213531"/>
            <a:ext cx="3593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3%</a:t>
            </a:r>
          </a:p>
        </p:txBody>
      </p:sp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00463680-002A-68B9-DF71-6BCCFDAF8C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352043" y="4140221"/>
            <a:ext cx="294374" cy="294374"/>
          </a:xfrm>
          <a:prstGeom prst="rect">
            <a:avLst/>
          </a:prstGeom>
        </p:spPr>
      </p:pic>
      <p:pic>
        <p:nvPicPr>
          <p:cNvPr id="95" name="Graphic 94" descr="Checkbox Checked with solid fill">
            <a:extLst>
              <a:ext uri="{FF2B5EF4-FFF2-40B4-BE49-F238E27FC236}">
                <a16:creationId xmlns:a16="http://schemas.microsoft.com/office/drawing/2014/main" id="{808BC144-6511-6966-BD9D-E087023923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07985" y="5946575"/>
            <a:ext cx="294374" cy="29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3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231CF03-9FA7-0185-70FD-E77839DBE1C7}"/>
              </a:ext>
            </a:extLst>
          </p:cNvPr>
          <p:cNvSpPr/>
          <p:nvPr/>
        </p:nvSpPr>
        <p:spPr>
          <a:xfrm>
            <a:off x="357255" y="3463978"/>
            <a:ext cx="5583717" cy="2890031"/>
          </a:xfrm>
          <a:prstGeom prst="rect">
            <a:avLst/>
          </a:prstGeom>
          <a:solidFill>
            <a:srgbClr val="E3DC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1" name="Table 2">
            <a:extLst>
              <a:ext uri="{FF2B5EF4-FFF2-40B4-BE49-F238E27FC236}">
                <a16:creationId xmlns:a16="http://schemas.microsoft.com/office/drawing/2014/main" id="{0908250E-A998-AC29-35B7-F7F9D5E68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177989"/>
              </p:ext>
            </p:extLst>
          </p:nvPr>
        </p:nvGraphicFramePr>
        <p:xfrm>
          <a:off x="440991" y="4301405"/>
          <a:ext cx="5385043" cy="189738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482118">
                  <a:extLst>
                    <a:ext uri="{9D8B030D-6E8A-4147-A177-3AD203B41FA5}">
                      <a16:colId xmlns:a16="http://schemas.microsoft.com/office/drawing/2014/main" val="2005215615"/>
                    </a:ext>
                  </a:extLst>
                </a:gridCol>
                <a:gridCol w="1210491">
                  <a:extLst>
                    <a:ext uri="{9D8B030D-6E8A-4147-A177-3AD203B41FA5}">
                      <a16:colId xmlns:a16="http://schemas.microsoft.com/office/drawing/2014/main" val="334984766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560981246"/>
                    </a:ext>
                  </a:extLst>
                </a:gridCol>
                <a:gridCol w="1227909">
                  <a:extLst>
                    <a:ext uri="{9D8B030D-6E8A-4147-A177-3AD203B41FA5}">
                      <a16:colId xmlns:a16="http://schemas.microsoft.com/office/drawing/2014/main" val="2581853249"/>
                    </a:ext>
                  </a:extLst>
                </a:gridCol>
                <a:gridCol w="1367245">
                  <a:extLst>
                    <a:ext uri="{9D8B030D-6E8A-4147-A177-3AD203B41FA5}">
                      <a16:colId xmlns:a16="http://schemas.microsoft.com/office/drawing/2014/main" val="2594540388"/>
                    </a:ext>
                  </a:extLst>
                </a:gridCol>
              </a:tblGrid>
              <a:tr h="2626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10,238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0A261"/>
                          </a:solidFill>
                        </a:rPr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11,224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992121"/>
                  </a:ext>
                </a:extLst>
              </a:tr>
              <a:tr h="3412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3,061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0A261"/>
                          </a:solidFill>
                        </a:rPr>
                        <a:t>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32%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4,035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7107467"/>
                  </a:ext>
                </a:extLst>
              </a:tr>
              <a:tr h="3412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7,980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0A261"/>
                          </a:solidFill>
                        </a:rPr>
                        <a:t>3.5%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-2%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7,821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2546715"/>
                  </a:ext>
                </a:extLst>
              </a:tr>
              <a:tr h="3412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1,389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0A261"/>
                          </a:solidFill>
                        </a:rPr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70%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2,361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5150584"/>
                  </a:ext>
                </a:extLst>
              </a:tr>
              <a:tr h="3412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YouTube not a strategic plan metric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265%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201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865972"/>
                  </a:ext>
                </a:extLst>
              </a:tr>
            </a:tbl>
          </a:graphicData>
        </a:graphic>
      </p:graphicFrame>
      <p:sp>
        <p:nvSpPr>
          <p:cNvPr id="105" name="Rectangle 104">
            <a:extLst>
              <a:ext uri="{FF2B5EF4-FFF2-40B4-BE49-F238E27FC236}">
                <a16:creationId xmlns:a16="http://schemas.microsoft.com/office/drawing/2014/main" id="{19147BF2-0D5E-1D4B-B2DA-3FC38377F968}"/>
              </a:ext>
            </a:extLst>
          </p:cNvPr>
          <p:cNvSpPr/>
          <p:nvPr/>
        </p:nvSpPr>
        <p:spPr>
          <a:xfrm>
            <a:off x="9836557" y="1196473"/>
            <a:ext cx="2609355" cy="2101206"/>
          </a:xfrm>
          <a:prstGeom prst="rect">
            <a:avLst/>
          </a:prstGeom>
          <a:solidFill>
            <a:srgbClr val="E3DC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9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234DE752-C42E-74E4-7FF1-803FAC44B1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8180858"/>
              </p:ext>
            </p:extLst>
          </p:nvPr>
        </p:nvGraphicFramePr>
        <p:xfrm>
          <a:off x="9913696" y="1223256"/>
          <a:ext cx="2655115" cy="2408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" name="Rectangle 60">
            <a:extLst>
              <a:ext uri="{FF2B5EF4-FFF2-40B4-BE49-F238E27FC236}">
                <a16:creationId xmlns:a16="http://schemas.microsoft.com/office/drawing/2014/main" id="{52305380-51EA-85EF-EA12-C33C81664245}"/>
              </a:ext>
            </a:extLst>
          </p:cNvPr>
          <p:cNvSpPr/>
          <p:nvPr/>
        </p:nvSpPr>
        <p:spPr>
          <a:xfrm>
            <a:off x="6078371" y="3463175"/>
            <a:ext cx="3281464" cy="2890030"/>
          </a:xfrm>
          <a:prstGeom prst="rect">
            <a:avLst/>
          </a:prstGeom>
          <a:solidFill>
            <a:srgbClr val="E3DC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8006EDA-2DF7-456E-99AB-6C1747E60964}"/>
              </a:ext>
            </a:extLst>
          </p:cNvPr>
          <p:cNvSpPr/>
          <p:nvPr/>
        </p:nvSpPr>
        <p:spPr>
          <a:xfrm>
            <a:off x="355688" y="1183419"/>
            <a:ext cx="4427852" cy="2114260"/>
          </a:xfrm>
          <a:prstGeom prst="rect">
            <a:avLst/>
          </a:prstGeom>
          <a:solidFill>
            <a:srgbClr val="E3DC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9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488A22D-AE95-4D03-A278-F2A23823C501}"/>
              </a:ext>
            </a:extLst>
          </p:cNvPr>
          <p:cNvSpPr txBox="1"/>
          <p:nvPr/>
        </p:nvSpPr>
        <p:spPr>
          <a:xfrm>
            <a:off x="1968100" y="3020998"/>
            <a:ext cx="2779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Industry Avg is 25% Open / 2% Clicks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00FB905-C857-4F14-A512-11DE05255E28}"/>
              </a:ext>
            </a:extLst>
          </p:cNvPr>
          <p:cNvSpPr/>
          <p:nvPr/>
        </p:nvSpPr>
        <p:spPr>
          <a:xfrm>
            <a:off x="5007485" y="1187049"/>
            <a:ext cx="4631271" cy="2110630"/>
          </a:xfrm>
          <a:prstGeom prst="rect">
            <a:avLst/>
          </a:prstGeom>
          <a:solidFill>
            <a:srgbClr val="E3DC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9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CC6CCC-08C5-44CB-A65D-45BC1D30FEBE}"/>
              </a:ext>
            </a:extLst>
          </p:cNvPr>
          <p:cNvSpPr txBox="1"/>
          <p:nvPr/>
        </p:nvSpPr>
        <p:spPr>
          <a:xfrm>
            <a:off x="4683477" y="3020998"/>
            <a:ext cx="49291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page view number includes multiple visits to the same page by the same person.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29E414-B585-491E-BF12-DFE725ED72AB}"/>
              </a:ext>
            </a:extLst>
          </p:cNvPr>
          <p:cNvSpPr txBox="1"/>
          <p:nvPr/>
        </p:nvSpPr>
        <p:spPr>
          <a:xfrm>
            <a:off x="7555579" y="1813540"/>
            <a:ext cx="2021559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3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D82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 PAGES (Apr - Jun)</a:t>
            </a:r>
          </a:p>
          <a:p>
            <a:pPr marL="132479" marR="0" lvl="0" indent="-132479" algn="l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32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Donate Landing Page</a:t>
            </a:r>
          </a:p>
          <a:p>
            <a:pPr marL="132479" marR="0" lvl="0" indent="-132479" algn="l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32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 Page</a:t>
            </a:r>
          </a:p>
          <a:p>
            <a:pPr marL="132479" marR="0" lvl="0" indent="-132479" algn="l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32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Food</a:t>
            </a:r>
          </a:p>
          <a:p>
            <a:pPr marL="132479" marR="0" lvl="0" indent="-132479" algn="l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32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Agency Portal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198C6FD4-8134-3D50-6EB6-6E7B95E5E40B}"/>
              </a:ext>
            </a:extLst>
          </p:cNvPr>
          <p:cNvSpPr/>
          <p:nvPr/>
        </p:nvSpPr>
        <p:spPr>
          <a:xfrm>
            <a:off x="7060197" y="2138633"/>
            <a:ext cx="212491" cy="204024"/>
          </a:xfrm>
          <a:prstGeom prst="downArrow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9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87A53F-B3B2-7A71-797F-B53CB5C2B5E1}"/>
              </a:ext>
            </a:extLst>
          </p:cNvPr>
          <p:cNvSpPr txBox="1"/>
          <p:nvPr/>
        </p:nvSpPr>
        <p:spPr>
          <a:xfrm>
            <a:off x="6986747" y="2362350"/>
            <a:ext cx="3593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9%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A56F7B-5CE0-28E9-55BE-728DB6FFA397}"/>
              </a:ext>
            </a:extLst>
          </p:cNvPr>
          <p:cNvCxnSpPr>
            <a:cxnSpLocks/>
          </p:cNvCxnSpPr>
          <p:nvPr/>
        </p:nvCxnSpPr>
        <p:spPr>
          <a:xfrm>
            <a:off x="7421329" y="1910275"/>
            <a:ext cx="0" cy="8997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4AC0727-8681-08E2-4BCE-BA61A4FCC0E8}"/>
              </a:ext>
            </a:extLst>
          </p:cNvPr>
          <p:cNvSpPr txBox="1"/>
          <p:nvPr/>
        </p:nvSpPr>
        <p:spPr>
          <a:xfrm>
            <a:off x="2177019" y="3878911"/>
            <a:ext cx="9925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D82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FY2024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D82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Growth GOAL</a:t>
            </a:r>
          </a:p>
        </p:txBody>
      </p:sp>
      <p:pic>
        <p:nvPicPr>
          <p:cNvPr id="53" name="Picture 2" descr="Pharmacy Guild Of Australia - Facebook Instagram Twitter Logo Png,  Transparent Png - kindpng">
            <a:extLst>
              <a:ext uri="{FF2B5EF4-FFF2-40B4-BE49-F238E27FC236}">
                <a16:creationId xmlns:a16="http://schemas.microsoft.com/office/drawing/2014/main" id="{10D680D0-388E-1F72-5839-0FEF87963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t="30314" r="26652" b="30004"/>
          <a:stretch/>
        </p:blipFill>
        <p:spPr bwMode="auto">
          <a:xfrm>
            <a:off x="531688" y="4741861"/>
            <a:ext cx="274817" cy="26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Pharmacy Guild Of Australia - Facebook Instagram Twitter Logo Png,  Transparent Png - kindpng">
            <a:extLst>
              <a:ext uri="{FF2B5EF4-FFF2-40B4-BE49-F238E27FC236}">
                <a16:creationId xmlns:a16="http://schemas.microsoft.com/office/drawing/2014/main" id="{75631E75-0E92-D70B-ED48-F4F3885D5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30498" r="75787" b="30139"/>
          <a:stretch/>
        </p:blipFill>
        <p:spPr bwMode="auto">
          <a:xfrm>
            <a:off x="533880" y="4360769"/>
            <a:ext cx="270433" cy="26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Pharmacy Guild Of Australia - Facebook Instagram Twitter Logo Png,  Transparent Png - kindpng">
            <a:extLst>
              <a:ext uri="{FF2B5EF4-FFF2-40B4-BE49-F238E27FC236}">
                <a16:creationId xmlns:a16="http://schemas.microsoft.com/office/drawing/2014/main" id="{F5ECD2C7-A293-0619-0DED-D57C1D552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6" t="30560" r="2040" b="30510"/>
          <a:stretch/>
        </p:blipFill>
        <p:spPr bwMode="auto">
          <a:xfrm>
            <a:off x="536476" y="5516981"/>
            <a:ext cx="265240" cy="25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ED21952-FDC9-0A97-204B-7157B1005678}"/>
              </a:ext>
            </a:extLst>
          </p:cNvPr>
          <p:cNvSpPr txBox="1"/>
          <p:nvPr/>
        </p:nvSpPr>
        <p:spPr>
          <a:xfrm>
            <a:off x="3222134" y="3878911"/>
            <a:ext cx="13308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D82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Actual Growth from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D82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FY22 to Current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05C8E5B-2949-3590-3D9C-4C1958820714}"/>
              </a:ext>
            </a:extLst>
          </p:cNvPr>
          <p:cNvSpPr/>
          <p:nvPr/>
        </p:nvSpPr>
        <p:spPr>
          <a:xfrm>
            <a:off x="2117940" y="3860161"/>
            <a:ext cx="1110738" cy="1938705"/>
          </a:xfrm>
          <a:prstGeom prst="rect">
            <a:avLst/>
          </a:prstGeom>
          <a:noFill/>
          <a:ln>
            <a:solidFill>
              <a:srgbClr val="0D8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2" descr="Youtube - Free social media icons">
            <a:extLst>
              <a:ext uri="{FF2B5EF4-FFF2-40B4-BE49-F238E27FC236}">
                <a16:creationId xmlns:a16="http://schemas.microsoft.com/office/drawing/2014/main" id="{13A631D8-1568-419D-3677-34E46795E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40" y="5827886"/>
            <a:ext cx="281513" cy="35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TextBox 1046">
            <a:extLst>
              <a:ext uri="{FF2B5EF4-FFF2-40B4-BE49-F238E27FC236}">
                <a16:creationId xmlns:a16="http://schemas.microsoft.com/office/drawing/2014/main" id="{F44E554A-F8CD-4E79-123B-59A51C86F51A}"/>
              </a:ext>
            </a:extLst>
          </p:cNvPr>
          <p:cNvSpPr txBox="1"/>
          <p:nvPr/>
        </p:nvSpPr>
        <p:spPr>
          <a:xfrm>
            <a:off x="4470131" y="3878911"/>
            <a:ext cx="14157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D82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Followers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D82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Date (7/1/24)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AFF180-836B-154D-0F27-344B151BB49E}"/>
              </a:ext>
            </a:extLst>
          </p:cNvPr>
          <p:cNvSpPr txBox="1"/>
          <p:nvPr/>
        </p:nvSpPr>
        <p:spPr>
          <a:xfrm>
            <a:off x="6093732" y="3890864"/>
            <a:ext cx="32158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 Impressions describes on average, how many people have seen or interacted with our </a:t>
            </a:r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posts – a better indicator of engagement with our content.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" descr="Pharmacy Guild Of Australia - Facebook Instagram Twitter Logo Png,  Transparent Png - kindpng">
            <a:extLst>
              <a:ext uri="{FF2B5EF4-FFF2-40B4-BE49-F238E27FC236}">
                <a16:creationId xmlns:a16="http://schemas.microsoft.com/office/drawing/2014/main" id="{CAD4AC64-2040-FB60-8DCA-FC42919FD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t="30314" r="26652" b="30004"/>
          <a:stretch/>
        </p:blipFill>
        <p:spPr bwMode="auto">
          <a:xfrm>
            <a:off x="6181028" y="5142719"/>
            <a:ext cx="305674" cy="29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Pharmacy Guild Of Australia - Facebook Instagram Twitter Logo Png,  Transparent Png - kindpng">
            <a:extLst>
              <a:ext uri="{FF2B5EF4-FFF2-40B4-BE49-F238E27FC236}">
                <a16:creationId xmlns:a16="http://schemas.microsoft.com/office/drawing/2014/main" id="{5F31EA5D-A780-20EE-7ED5-68939FD47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30498" r="75787" b="30139"/>
          <a:stretch/>
        </p:blipFill>
        <p:spPr bwMode="auto">
          <a:xfrm>
            <a:off x="6183466" y="4744920"/>
            <a:ext cx="300798" cy="29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Pharmacy Guild Of Australia - Facebook Instagram Twitter Logo Png,  Transparent Png - kindpng">
            <a:extLst>
              <a:ext uri="{FF2B5EF4-FFF2-40B4-BE49-F238E27FC236}">
                <a16:creationId xmlns:a16="http://schemas.microsoft.com/office/drawing/2014/main" id="{AFDB5734-A998-CFD1-43C8-E26D5EDE8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6" t="30560" r="2040" b="30510"/>
          <a:stretch/>
        </p:blipFill>
        <p:spPr bwMode="auto">
          <a:xfrm>
            <a:off x="6186354" y="5956687"/>
            <a:ext cx="295022" cy="28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7256F176-AA6B-30AC-70AD-E0F3FF5B4537}"/>
              </a:ext>
            </a:extLst>
          </p:cNvPr>
          <p:cNvSpPr txBox="1"/>
          <p:nvPr/>
        </p:nvSpPr>
        <p:spPr>
          <a:xfrm>
            <a:off x="7422058" y="4764104"/>
            <a:ext cx="18661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331% from the prior 90 days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E9C3541-FF31-CF3A-908B-9CA6216BE216}"/>
              </a:ext>
            </a:extLst>
          </p:cNvPr>
          <p:cNvSpPr txBox="1"/>
          <p:nvPr/>
        </p:nvSpPr>
        <p:spPr>
          <a:xfrm>
            <a:off x="7422058" y="5161903"/>
            <a:ext cx="18661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-51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% from the prior 90 days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9607601-4372-583F-DFC1-D6E8DE73C3B8}"/>
              </a:ext>
            </a:extLst>
          </p:cNvPr>
          <p:cNvSpPr txBox="1"/>
          <p:nvPr/>
        </p:nvSpPr>
        <p:spPr>
          <a:xfrm>
            <a:off x="7422058" y="5581128"/>
            <a:ext cx="18661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-8% from the prior 90 days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F271A6B-8988-B697-ED7E-9CD5C72F2C81}"/>
              </a:ext>
            </a:extLst>
          </p:cNvPr>
          <p:cNvSpPr txBox="1"/>
          <p:nvPr/>
        </p:nvSpPr>
        <p:spPr>
          <a:xfrm>
            <a:off x="7422058" y="5967019"/>
            <a:ext cx="18661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1% from the prior 90 days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3419D-AA55-2FA7-3949-4FB3970E6C5A}"/>
              </a:ext>
            </a:extLst>
          </p:cNvPr>
          <p:cNvSpPr txBox="1"/>
          <p:nvPr/>
        </p:nvSpPr>
        <p:spPr>
          <a:xfrm>
            <a:off x="897412" y="3878911"/>
            <a:ext cx="1313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D82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Baseline Followers: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D82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 of FY21</a:t>
            </a:r>
          </a:p>
        </p:txBody>
      </p:sp>
      <p:pic>
        <p:nvPicPr>
          <p:cNvPr id="38" name="Graphic 37" descr="Checkbox Checked with solid fill">
            <a:extLst>
              <a:ext uri="{FF2B5EF4-FFF2-40B4-BE49-F238E27FC236}">
                <a16:creationId xmlns:a16="http://schemas.microsoft.com/office/drawing/2014/main" id="{B66C4408-93DD-8993-6D23-FC5BAAD35E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61562" y="5464327"/>
            <a:ext cx="294374" cy="2943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82E4D5-1490-EA54-84D3-A63F00703B35}"/>
              </a:ext>
            </a:extLst>
          </p:cNvPr>
          <p:cNvSpPr txBox="1"/>
          <p:nvPr/>
        </p:nvSpPr>
        <p:spPr>
          <a:xfrm>
            <a:off x="6520002" y="5943936"/>
            <a:ext cx="7463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D825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5,406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0FDA0E-253A-2569-58EB-625B2B90567E}"/>
              </a:ext>
            </a:extLst>
          </p:cNvPr>
          <p:cNvSpPr txBox="1"/>
          <p:nvPr/>
        </p:nvSpPr>
        <p:spPr>
          <a:xfrm>
            <a:off x="6400800" y="4741021"/>
            <a:ext cx="8655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D825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150,246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3CB5D-91AB-C326-987B-0BA031C1A832}"/>
              </a:ext>
            </a:extLst>
          </p:cNvPr>
          <p:cNvSpPr txBox="1"/>
          <p:nvPr/>
        </p:nvSpPr>
        <p:spPr>
          <a:xfrm>
            <a:off x="6520002" y="5138820"/>
            <a:ext cx="7463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D825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3,672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D82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9BC3E3-534F-FFDC-5FA0-5156F1968A6E}"/>
              </a:ext>
            </a:extLst>
          </p:cNvPr>
          <p:cNvSpPr txBox="1"/>
          <p:nvPr/>
        </p:nvSpPr>
        <p:spPr>
          <a:xfrm>
            <a:off x="6516188" y="5558045"/>
            <a:ext cx="7501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D825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4,236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D82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3907C0-E4F5-3ACA-4D6A-5E5AE585B99A}"/>
              </a:ext>
            </a:extLst>
          </p:cNvPr>
          <p:cNvSpPr txBox="1"/>
          <p:nvPr/>
        </p:nvSpPr>
        <p:spPr>
          <a:xfrm>
            <a:off x="645341" y="1583348"/>
            <a:ext cx="89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82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29,186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D74337-FA9B-196D-3A0E-5886AD245726}"/>
              </a:ext>
            </a:extLst>
          </p:cNvPr>
          <p:cNvSpPr txBox="1"/>
          <p:nvPr/>
        </p:nvSpPr>
        <p:spPr>
          <a:xfrm>
            <a:off x="1438327" y="1567960"/>
            <a:ext cx="142323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Subscribers as of April 16, 2024 </a:t>
            </a:r>
          </a:p>
          <a:p>
            <a:pPr marL="0" marR="0" lvl="0" indent="0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(up 2% Q over Q)</a:t>
            </a:r>
          </a:p>
        </p:txBody>
      </p:sp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1F426420-A115-5ADB-5BAD-5A24F0CCB1D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45"/>
          <a:stretch/>
        </p:blipFill>
        <p:spPr>
          <a:xfrm>
            <a:off x="883644" y="155301"/>
            <a:ext cx="1031623" cy="89909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F6E9AB1-B3B2-9E21-D92E-C454D3B060F5}"/>
              </a:ext>
            </a:extLst>
          </p:cNvPr>
          <p:cNvSpPr/>
          <p:nvPr/>
        </p:nvSpPr>
        <p:spPr>
          <a:xfrm>
            <a:off x="1977656" y="332819"/>
            <a:ext cx="10823944" cy="605428"/>
          </a:xfrm>
          <a:prstGeom prst="rect">
            <a:avLst/>
          </a:prstGeom>
          <a:solidFill>
            <a:srgbClr val="0D82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7F3B39-7AA4-0FCF-7DDB-42E4463118E1}"/>
              </a:ext>
            </a:extLst>
          </p:cNvPr>
          <p:cNvSpPr/>
          <p:nvPr/>
        </p:nvSpPr>
        <p:spPr>
          <a:xfrm>
            <a:off x="0" y="332819"/>
            <a:ext cx="839972" cy="605428"/>
          </a:xfrm>
          <a:prstGeom prst="rect">
            <a:avLst/>
          </a:prstGeom>
          <a:solidFill>
            <a:srgbClr val="0D82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C7E80-77DC-9128-9E48-FD6A0C3B3836}"/>
              </a:ext>
            </a:extLst>
          </p:cNvPr>
          <p:cNvSpPr txBox="1"/>
          <p:nvPr/>
        </p:nvSpPr>
        <p:spPr>
          <a:xfrm>
            <a:off x="5076006" y="465436"/>
            <a:ext cx="7444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FY24 Communications Dashboard – Quarter 4 Analysis: </a:t>
            </a:r>
            <a:r>
              <a:rPr lang="en-US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April - June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9D6FB2F-54D8-2835-064A-226BA830643A}"/>
              </a:ext>
            </a:extLst>
          </p:cNvPr>
          <p:cNvSpPr/>
          <p:nvPr/>
        </p:nvSpPr>
        <p:spPr>
          <a:xfrm>
            <a:off x="669097" y="1416436"/>
            <a:ext cx="3801034" cy="51391"/>
          </a:xfrm>
          <a:prstGeom prst="rect">
            <a:avLst/>
          </a:prstGeom>
          <a:solidFill>
            <a:srgbClr val="EEB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737503-B28C-3186-8F68-B5A50C2D2A93}"/>
              </a:ext>
            </a:extLst>
          </p:cNvPr>
          <p:cNvSpPr txBox="1"/>
          <p:nvPr/>
        </p:nvSpPr>
        <p:spPr>
          <a:xfrm>
            <a:off x="1833227" y="1303632"/>
            <a:ext cx="1472775" cy="276999"/>
          </a:xfrm>
          <a:prstGeom prst="rect">
            <a:avLst/>
          </a:prstGeom>
          <a:solidFill>
            <a:srgbClr val="E3DC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EMAIL MARKETING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3E2FA62-97C1-389A-8BE1-8DDB12648DFC}"/>
              </a:ext>
            </a:extLst>
          </p:cNvPr>
          <p:cNvSpPr txBox="1"/>
          <p:nvPr/>
        </p:nvSpPr>
        <p:spPr>
          <a:xfrm>
            <a:off x="2865021" y="1583348"/>
            <a:ext cx="50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82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010EB0C-C9C5-8CEB-669B-58CC5BBA18BA}"/>
              </a:ext>
            </a:extLst>
          </p:cNvPr>
          <p:cNvSpPr txBox="1"/>
          <p:nvPr/>
        </p:nvSpPr>
        <p:spPr>
          <a:xfrm>
            <a:off x="3260242" y="1567960"/>
            <a:ext cx="1423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Emails sent from </a:t>
            </a:r>
          </a:p>
          <a:p>
            <a:pPr marL="0" marR="0" lvl="0" indent="0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- June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D913031-B7C2-49D7-4424-6351D4BAE674}"/>
              </a:ext>
            </a:extLst>
          </p:cNvPr>
          <p:cNvCxnSpPr/>
          <p:nvPr/>
        </p:nvCxnSpPr>
        <p:spPr>
          <a:xfrm>
            <a:off x="2787797" y="1578623"/>
            <a:ext cx="0" cy="36002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75A6B6CD-3DA2-5C98-29F2-ACC16B008DE2}"/>
              </a:ext>
            </a:extLst>
          </p:cNvPr>
          <p:cNvSpPr txBox="1"/>
          <p:nvPr/>
        </p:nvSpPr>
        <p:spPr>
          <a:xfrm>
            <a:off x="3026268" y="2208168"/>
            <a:ext cx="12602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Cultivation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/>
              <a:t>6 Emails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/>
              <a:t>33% Avg Open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/>
              <a:t>0.98% Avg Click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C502073-BE72-3A4C-7A61-9F2F9DC8B2F8}"/>
              </a:ext>
            </a:extLst>
          </p:cNvPr>
          <p:cNvSpPr txBox="1"/>
          <p:nvPr/>
        </p:nvSpPr>
        <p:spPr>
          <a:xfrm>
            <a:off x="1366718" y="2199315"/>
            <a:ext cx="1249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D825C"/>
                </a:solidFill>
              </a:rPr>
              <a:t>Appeal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/>
              <a:t>9 Emails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/>
              <a:t>37% Avg Open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/>
              <a:t>0.67% Avg Click</a:t>
            </a:r>
          </a:p>
        </p:txBody>
      </p:sp>
      <p:graphicFrame>
        <p:nvGraphicFramePr>
          <p:cNvPr id="80" name="Chart 79">
            <a:extLst>
              <a:ext uri="{FF2B5EF4-FFF2-40B4-BE49-F238E27FC236}">
                <a16:creationId xmlns:a16="http://schemas.microsoft.com/office/drawing/2014/main" id="{BE68D41F-3CB0-D173-8B2C-D9A75549A5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531814"/>
              </p:ext>
            </p:extLst>
          </p:nvPr>
        </p:nvGraphicFramePr>
        <p:xfrm>
          <a:off x="347956" y="1997239"/>
          <a:ext cx="1143060" cy="120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2" name="TextBox 81">
            <a:extLst>
              <a:ext uri="{FF2B5EF4-FFF2-40B4-BE49-F238E27FC236}">
                <a16:creationId xmlns:a16="http://schemas.microsoft.com/office/drawing/2014/main" id="{B5322A6A-105C-FF7E-917A-46B0853E9DE5}"/>
              </a:ext>
            </a:extLst>
          </p:cNvPr>
          <p:cNvSpPr txBox="1"/>
          <p:nvPr/>
        </p:nvSpPr>
        <p:spPr>
          <a:xfrm>
            <a:off x="479664" y="2371605"/>
            <a:ext cx="4315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0A4F2D3-ABA3-F664-CF4A-E4C8AC18858A}"/>
              </a:ext>
            </a:extLst>
          </p:cNvPr>
          <p:cNvSpPr txBox="1"/>
          <p:nvPr/>
        </p:nvSpPr>
        <p:spPr>
          <a:xfrm>
            <a:off x="931944" y="2376234"/>
            <a:ext cx="4315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40%</a:t>
            </a:r>
          </a:p>
        </p:txBody>
      </p:sp>
      <p:graphicFrame>
        <p:nvGraphicFramePr>
          <p:cNvPr id="102" name="Chart 101">
            <a:extLst>
              <a:ext uri="{FF2B5EF4-FFF2-40B4-BE49-F238E27FC236}">
                <a16:creationId xmlns:a16="http://schemas.microsoft.com/office/drawing/2014/main" id="{6B399DB3-860A-FEE8-B07A-E61BF6F519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982436"/>
              </p:ext>
            </p:extLst>
          </p:nvPr>
        </p:nvGraphicFramePr>
        <p:xfrm>
          <a:off x="5035477" y="1533672"/>
          <a:ext cx="1971242" cy="1171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91" name="TextBox 90">
            <a:extLst>
              <a:ext uri="{FF2B5EF4-FFF2-40B4-BE49-F238E27FC236}">
                <a16:creationId xmlns:a16="http://schemas.microsoft.com/office/drawing/2014/main" id="{B38C3D23-EA48-715B-B45C-9E86B6B7FCAE}"/>
              </a:ext>
            </a:extLst>
          </p:cNvPr>
          <p:cNvSpPr txBox="1"/>
          <p:nvPr/>
        </p:nvSpPr>
        <p:spPr>
          <a:xfrm>
            <a:off x="5200394" y="2608301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Jan-Mar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58CA8FA-2B20-8C79-9BE9-631D6B3049A3}"/>
              </a:ext>
            </a:extLst>
          </p:cNvPr>
          <p:cNvSpPr/>
          <p:nvPr/>
        </p:nvSpPr>
        <p:spPr>
          <a:xfrm>
            <a:off x="5134356" y="1416720"/>
            <a:ext cx="4382622" cy="50823"/>
          </a:xfrm>
          <a:prstGeom prst="rect">
            <a:avLst/>
          </a:prstGeom>
          <a:solidFill>
            <a:srgbClr val="EEB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5AEB360-4724-4118-BBE1-AB4580975DCF}"/>
              </a:ext>
            </a:extLst>
          </p:cNvPr>
          <p:cNvSpPr txBox="1"/>
          <p:nvPr/>
        </p:nvSpPr>
        <p:spPr>
          <a:xfrm>
            <a:off x="6054261" y="1211299"/>
            <a:ext cx="2542812" cy="461665"/>
          </a:xfrm>
          <a:prstGeom prst="rect">
            <a:avLst/>
          </a:prstGeom>
          <a:solidFill>
            <a:srgbClr val="E3DCD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WEBSITE PAGE VIEW COMPARISON:  </a:t>
            </a:r>
          </a:p>
          <a:p>
            <a:pPr marL="0" marR="0" lvl="0" indent="0" algn="ct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Q3 FY24 VS Q4 FY24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47EE495-1E0F-9BC0-C19D-4EFA5EBB8A5A}"/>
              </a:ext>
            </a:extLst>
          </p:cNvPr>
          <p:cNvSpPr/>
          <p:nvPr/>
        </p:nvSpPr>
        <p:spPr>
          <a:xfrm>
            <a:off x="9920050" y="1416720"/>
            <a:ext cx="2433098" cy="49312"/>
          </a:xfrm>
          <a:prstGeom prst="rect">
            <a:avLst/>
          </a:prstGeom>
          <a:solidFill>
            <a:srgbClr val="EEB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B5102EE-0BA0-FA89-E898-23254B781E8C}"/>
              </a:ext>
            </a:extLst>
          </p:cNvPr>
          <p:cNvSpPr txBox="1"/>
          <p:nvPr/>
        </p:nvSpPr>
        <p:spPr>
          <a:xfrm>
            <a:off x="10029856" y="1303632"/>
            <a:ext cx="2223588" cy="276999"/>
          </a:xfrm>
          <a:prstGeom prst="rect">
            <a:avLst/>
          </a:prstGeom>
          <a:solidFill>
            <a:srgbClr val="E3DCD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Calibri" panose="020F0502020204030204"/>
              </a:rPr>
              <a:t>USERS BY WEB TRAFFIC SOURCE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3F7D04A-BD40-F4E7-FCC6-3E43771089A3}"/>
              </a:ext>
            </a:extLst>
          </p:cNvPr>
          <p:cNvCxnSpPr/>
          <p:nvPr/>
        </p:nvCxnSpPr>
        <p:spPr>
          <a:xfrm>
            <a:off x="5170452" y="2630724"/>
            <a:ext cx="17922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0B49A028-ADAA-8CAE-EDA8-277627F97571}"/>
              </a:ext>
            </a:extLst>
          </p:cNvPr>
          <p:cNvSpPr/>
          <p:nvPr/>
        </p:nvSpPr>
        <p:spPr>
          <a:xfrm>
            <a:off x="476880" y="3629041"/>
            <a:ext cx="5349154" cy="64950"/>
          </a:xfrm>
          <a:prstGeom prst="rect">
            <a:avLst/>
          </a:prstGeom>
          <a:solidFill>
            <a:srgbClr val="EEB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B8C6D83-6CBD-C641-143C-7C93EDC6C4B0}"/>
              </a:ext>
            </a:extLst>
          </p:cNvPr>
          <p:cNvSpPr txBox="1"/>
          <p:nvPr/>
        </p:nvSpPr>
        <p:spPr>
          <a:xfrm>
            <a:off x="1181527" y="3528255"/>
            <a:ext cx="3939861" cy="276999"/>
          </a:xfrm>
          <a:prstGeom prst="rect">
            <a:avLst/>
          </a:prstGeom>
          <a:solidFill>
            <a:srgbClr val="E3DCD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PLAN METRIC: GROWTH IN SOCIAL FOLLOWERS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98347F3-795E-863F-1445-56E5B280F272}"/>
              </a:ext>
            </a:extLst>
          </p:cNvPr>
          <p:cNvSpPr/>
          <p:nvPr/>
        </p:nvSpPr>
        <p:spPr>
          <a:xfrm>
            <a:off x="6181028" y="3629041"/>
            <a:ext cx="3023932" cy="61282"/>
          </a:xfrm>
          <a:prstGeom prst="rect">
            <a:avLst/>
          </a:prstGeom>
          <a:solidFill>
            <a:srgbClr val="EEB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C5F411-2160-BC69-4B6D-A88EAD05E4EF}"/>
              </a:ext>
            </a:extLst>
          </p:cNvPr>
          <p:cNvSpPr txBox="1"/>
          <p:nvPr/>
        </p:nvSpPr>
        <p:spPr>
          <a:xfrm>
            <a:off x="6728499" y="3517811"/>
            <a:ext cx="1928990" cy="276999"/>
          </a:xfrm>
          <a:prstGeom prst="rect">
            <a:avLst/>
          </a:prstGeom>
          <a:solidFill>
            <a:srgbClr val="E3DCD1"/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POST IMPRESSIONS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1B0F1771-69ED-3D3A-1BA9-34313D3A7741}"/>
              </a:ext>
            </a:extLst>
          </p:cNvPr>
          <p:cNvSpPr/>
          <p:nvPr/>
        </p:nvSpPr>
        <p:spPr>
          <a:xfrm>
            <a:off x="9519390" y="3469635"/>
            <a:ext cx="2924955" cy="2904738"/>
          </a:xfrm>
          <a:prstGeom prst="rect">
            <a:avLst/>
          </a:prstGeom>
          <a:solidFill>
            <a:srgbClr val="E3DC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9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3A7FA1B1-805C-90D3-E1CE-051E708A4E7D}"/>
              </a:ext>
            </a:extLst>
          </p:cNvPr>
          <p:cNvSpPr/>
          <p:nvPr/>
        </p:nvSpPr>
        <p:spPr>
          <a:xfrm>
            <a:off x="9643097" y="3630689"/>
            <a:ext cx="2648632" cy="60102"/>
          </a:xfrm>
          <a:prstGeom prst="rect">
            <a:avLst/>
          </a:prstGeom>
          <a:solidFill>
            <a:srgbClr val="EEB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TextBox 1038">
            <a:extLst>
              <a:ext uri="{FF2B5EF4-FFF2-40B4-BE49-F238E27FC236}">
                <a16:creationId xmlns:a16="http://schemas.microsoft.com/office/drawing/2014/main" id="{8B3BF2DE-5AEE-5A1A-2DB6-F975478C1EC3}"/>
              </a:ext>
            </a:extLst>
          </p:cNvPr>
          <p:cNvSpPr txBox="1"/>
          <p:nvPr/>
        </p:nvSpPr>
        <p:spPr>
          <a:xfrm>
            <a:off x="10120781" y="3510677"/>
            <a:ext cx="1752018" cy="276999"/>
          </a:xfrm>
          <a:prstGeom prst="rect">
            <a:avLst/>
          </a:prstGeom>
          <a:solidFill>
            <a:srgbClr val="E3DCD1"/>
          </a:solidFill>
        </p:spPr>
        <p:txBody>
          <a:bodyPr wrap="none" rtlCol="0">
            <a:spAutoFit/>
          </a:bodyPr>
          <a:lstStyle/>
          <a:p>
            <a:pPr marL="0" marR="0" lvl="0" indent="0" algn="ct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Calibri" panose="020F0502020204030204"/>
              </a:rPr>
              <a:t>SHARING OUR MESSAGE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491854B-D0E3-DB60-90F9-172202F95712}"/>
              </a:ext>
            </a:extLst>
          </p:cNvPr>
          <p:cNvSpPr txBox="1"/>
          <p:nvPr/>
        </p:nvSpPr>
        <p:spPr>
          <a:xfrm>
            <a:off x="10044144" y="3784292"/>
            <a:ext cx="20569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Speaking   |    Media   |   Events </a:t>
            </a:r>
          </a:p>
        </p:txBody>
      </p:sp>
      <p:sp>
        <p:nvSpPr>
          <p:cNvPr id="1043" name="Arrow: Down 1042">
            <a:extLst>
              <a:ext uri="{FF2B5EF4-FFF2-40B4-BE49-F238E27FC236}">
                <a16:creationId xmlns:a16="http://schemas.microsoft.com/office/drawing/2014/main" id="{07F53CD6-B1B2-8275-63AE-822120313D57}"/>
              </a:ext>
            </a:extLst>
          </p:cNvPr>
          <p:cNvSpPr/>
          <p:nvPr/>
        </p:nvSpPr>
        <p:spPr>
          <a:xfrm rot="10800000">
            <a:off x="7313480" y="4824674"/>
            <a:ext cx="156949" cy="136478"/>
          </a:xfrm>
          <a:prstGeom prst="downArrow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1A344C92-54D1-87C0-A023-253F6DD4BB46}"/>
              </a:ext>
            </a:extLst>
          </p:cNvPr>
          <p:cNvSpPr txBox="1"/>
          <p:nvPr/>
        </p:nvSpPr>
        <p:spPr>
          <a:xfrm>
            <a:off x="10756490" y="4023266"/>
            <a:ext cx="7463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D825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17</a:t>
            </a:r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id="{ACB889F4-056F-718A-21E6-F23EFFB8F423}"/>
              </a:ext>
            </a:extLst>
          </p:cNvPr>
          <p:cNvSpPr txBox="1"/>
          <p:nvPr/>
        </p:nvSpPr>
        <p:spPr>
          <a:xfrm>
            <a:off x="9605896" y="4248834"/>
            <a:ext cx="2769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D825C"/>
                </a:solidFill>
              </a:rPr>
              <a:t>Speaking Engagements Around Hunger</a:t>
            </a:r>
          </a:p>
          <a:p>
            <a:pPr marL="182880" indent="-182880">
              <a:buFont typeface="Wingdings" panose="05000000000000000000" pitchFamily="2" charset="2"/>
              <a:buChar char="§"/>
            </a:pPr>
            <a:r>
              <a:rPr lang="en-US" sz="1000" dirty="0"/>
              <a:t>Students: URI Tour</a:t>
            </a:r>
          </a:p>
          <a:p>
            <a:endParaRPr lang="en-US" sz="1000" b="1" dirty="0">
              <a:solidFill>
                <a:srgbClr val="0D825C"/>
              </a:solidFill>
            </a:endParaRPr>
          </a:p>
          <a:p>
            <a:r>
              <a:rPr lang="en-US" sz="1000" b="1" dirty="0">
                <a:solidFill>
                  <a:srgbClr val="0D825C"/>
                </a:solidFill>
              </a:rPr>
              <a:t>Media Coverage</a:t>
            </a:r>
          </a:p>
          <a:p>
            <a:r>
              <a:rPr lang="en-US" sz="1000" dirty="0"/>
              <a:t>ABC6, WPRI, PBN, Newsweek, local papers, covering: </a:t>
            </a:r>
          </a:p>
          <a:p>
            <a:pPr marL="182880" indent="-182880">
              <a:buFont typeface="Wingdings" panose="05000000000000000000" pitchFamily="2" charset="2"/>
              <a:buChar char="§"/>
            </a:pPr>
            <a:r>
              <a:rPr lang="en-US" sz="1000" dirty="0"/>
              <a:t>Schiff op-ed, Donations, SNAP benefits and general hunger topics</a:t>
            </a:r>
          </a:p>
          <a:p>
            <a:endParaRPr lang="en-US" sz="400" dirty="0"/>
          </a:p>
          <a:p>
            <a:r>
              <a:rPr lang="en-US" sz="1000" b="1" dirty="0">
                <a:solidFill>
                  <a:srgbClr val="0D825C"/>
                </a:solidFill>
              </a:rPr>
              <a:t>Events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/>
              <a:t>Friends of the Food Bank Breakfast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/>
              <a:t>Letter Carriers’ Food Drive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 err="1"/>
              <a:t>Rhody</a:t>
            </a:r>
            <a:r>
              <a:rPr lang="en-US" sz="1000" dirty="0"/>
              <a:t> Regatta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000" dirty="0"/>
          </a:p>
          <a:p>
            <a:endParaRPr lang="en-US" sz="1000" dirty="0"/>
          </a:p>
        </p:txBody>
      </p:sp>
      <p:sp>
        <p:nvSpPr>
          <p:cNvPr id="1057" name="TextBox 1056">
            <a:extLst>
              <a:ext uri="{FF2B5EF4-FFF2-40B4-BE49-F238E27FC236}">
                <a16:creationId xmlns:a16="http://schemas.microsoft.com/office/drawing/2014/main" id="{2E708CF4-DF4A-A20C-DD34-29B01232281B}"/>
              </a:ext>
            </a:extLst>
          </p:cNvPr>
          <p:cNvSpPr txBox="1"/>
          <p:nvPr/>
        </p:nvSpPr>
        <p:spPr>
          <a:xfrm>
            <a:off x="10038183" y="4023266"/>
            <a:ext cx="7463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D825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D825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058" name="TextBox 1057">
            <a:extLst>
              <a:ext uri="{FF2B5EF4-FFF2-40B4-BE49-F238E27FC236}">
                <a16:creationId xmlns:a16="http://schemas.microsoft.com/office/drawing/2014/main" id="{E3E3188C-FA52-4C21-AF17-E179F96DBD21}"/>
              </a:ext>
            </a:extLst>
          </p:cNvPr>
          <p:cNvSpPr txBox="1"/>
          <p:nvPr/>
        </p:nvSpPr>
        <p:spPr>
          <a:xfrm>
            <a:off x="11398247" y="4016384"/>
            <a:ext cx="7463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D825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6EEAC-0928-612B-B02A-D99AF6797AF6}"/>
              </a:ext>
            </a:extLst>
          </p:cNvPr>
          <p:cNvSpPr txBox="1"/>
          <p:nvPr/>
        </p:nvSpPr>
        <p:spPr>
          <a:xfrm>
            <a:off x="6140791" y="2608301"/>
            <a:ext cx="76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Apr-Jun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48DA9476-9572-866A-0F2B-CC3C7AB1A26D}"/>
              </a:ext>
            </a:extLst>
          </p:cNvPr>
          <p:cNvSpPr/>
          <p:nvPr/>
        </p:nvSpPr>
        <p:spPr>
          <a:xfrm rot="10800000">
            <a:off x="2132265" y="2442691"/>
            <a:ext cx="110862" cy="106444"/>
          </a:xfrm>
          <a:prstGeom prst="downArrow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9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796F5ABA-C5CE-96B5-5E5D-D1666956EE85}"/>
              </a:ext>
            </a:extLst>
          </p:cNvPr>
          <p:cNvSpPr/>
          <p:nvPr/>
        </p:nvSpPr>
        <p:spPr>
          <a:xfrm>
            <a:off x="3806567" y="2442691"/>
            <a:ext cx="110862" cy="106444"/>
          </a:xfrm>
          <a:prstGeom prst="downArrow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9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974DA540-9015-7BF7-6B32-5373F335802F}"/>
              </a:ext>
            </a:extLst>
          </p:cNvPr>
          <p:cNvSpPr/>
          <p:nvPr/>
        </p:nvSpPr>
        <p:spPr>
          <a:xfrm>
            <a:off x="4202426" y="2628370"/>
            <a:ext cx="110862" cy="106444"/>
          </a:xfrm>
          <a:prstGeom prst="downArrow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9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27EEA9FA-86EA-078E-1C92-2FE4AEE6928D}"/>
              </a:ext>
            </a:extLst>
          </p:cNvPr>
          <p:cNvSpPr/>
          <p:nvPr/>
        </p:nvSpPr>
        <p:spPr>
          <a:xfrm rot="10800000">
            <a:off x="4206427" y="2778183"/>
            <a:ext cx="110862" cy="106444"/>
          </a:xfrm>
          <a:prstGeom prst="downArrow">
            <a:avLst/>
          </a:prstGeom>
          <a:solidFill>
            <a:srgbClr val="0D825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9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3D6C9C-F47E-ECC9-A093-9674198C7D32}"/>
              </a:ext>
            </a:extLst>
          </p:cNvPr>
          <p:cNvSpPr txBox="1"/>
          <p:nvPr/>
        </p:nvSpPr>
        <p:spPr>
          <a:xfrm>
            <a:off x="5198150" y="2004303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166,974</a:t>
            </a: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C946E003-15FB-6BA2-1D0D-520C7C0D2E67}"/>
              </a:ext>
            </a:extLst>
          </p:cNvPr>
          <p:cNvSpPr/>
          <p:nvPr/>
        </p:nvSpPr>
        <p:spPr>
          <a:xfrm>
            <a:off x="7313480" y="5224469"/>
            <a:ext cx="156949" cy="136478"/>
          </a:xfrm>
          <a:prstGeom prst="downArrow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D6E48B7D-8BB0-9085-5385-86AF4B86CE4F}"/>
              </a:ext>
            </a:extLst>
          </p:cNvPr>
          <p:cNvSpPr/>
          <p:nvPr/>
        </p:nvSpPr>
        <p:spPr>
          <a:xfrm>
            <a:off x="7313480" y="5650933"/>
            <a:ext cx="156949" cy="136478"/>
          </a:xfrm>
          <a:prstGeom prst="downArrow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94107871-343D-489D-4631-33C983E23933}"/>
              </a:ext>
            </a:extLst>
          </p:cNvPr>
          <p:cNvSpPr/>
          <p:nvPr/>
        </p:nvSpPr>
        <p:spPr>
          <a:xfrm rot="10800000">
            <a:off x="7313480" y="6029688"/>
            <a:ext cx="156949" cy="136478"/>
          </a:xfrm>
          <a:prstGeom prst="downArrow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X Logo Replaces Twitter's Famous Bird: Everything You Need to Know About X's  Rebranding">
            <a:extLst>
              <a:ext uri="{FF2B5EF4-FFF2-40B4-BE49-F238E27FC236}">
                <a16:creationId xmlns:a16="http://schemas.microsoft.com/office/drawing/2014/main" id="{835B82BE-885A-752D-6306-F336E8A8BD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t="15839" r="32223" b="16140"/>
          <a:stretch/>
        </p:blipFill>
        <p:spPr bwMode="auto">
          <a:xfrm>
            <a:off x="6181028" y="5551562"/>
            <a:ext cx="307777" cy="307777"/>
          </a:xfrm>
          <a:prstGeom prst="roundRect">
            <a:avLst>
              <a:gd name="adj" fmla="val 612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X Logo Replaces Twitter's Famous Bird: Everything You Need to Know About X's  Rebranding">
            <a:extLst>
              <a:ext uri="{FF2B5EF4-FFF2-40B4-BE49-F238E27FC236}">
                <a16:creationId xmlns:a16="http://schemas.microsoft.com/office/drawing/2014/main" id="{3A3B85E5-06FC-A2DE-8DAF-9E2A7D577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t="15839" r="32223" b="16140"/>
          <a:stretch/>
        </p:blipFill>
        <p:spPr bwMode="auto">
          <a:xfrm>
            <a:off x="543400" y="5121262"/>
            <a:ext cx="259422" cy="259422"/>
          </a:xfrm>
          <a:prstGeom prst="roundRect">
            <a:avLst>
              <a:gd name="adj" fmla="val 612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6C797405-B865-4D02-84AE-59E3D4403169}"/>
              </a:ext>
            </a:extLst>
          </p:cNvPr>
          <p:cNvSpPr/>
          <p:nvPr/>
        </p:nvSpPr>
        <p:spPr>
          <a:xfrm>
            <a:off x="2495565" y="2616832"/>
            <a:ext cx="110862" cy="106444"/>
          </a:xfrm>
          <a:prstGeom prst="downArrow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9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B266BCE-367E-13DE-0143-E2D407D7A30C}"/>
              </a:ext>
            </a:extLst>
          </p:cNvPr>
          <p:cNvSpPr/>
          <p:nvPr/>
        </p:nvSpPr>
        <p:spPr>
          <a:xfrm rot="10800000">
            <a:off x="2560347" y="2778183"/>
            <a:ext cx="110862" cy="106444"/>
          </a:xfrm>
          <a:prstGeom prst="downArrow">
            <a:avLst/>
          </a:prstGeom>
          <a:solidFill>
            <a:srgbClr val="0D825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9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392B1C-320B-A931-C78D-122EC22A0D5B}"/>
              </a:ext>
            </a:extLst>
          </p:cNvPr>
          <p:cNvSpPr txBox="1"/>
          <p:nvPr/>
        </p:nvSpPr>
        <p:spPr>
          <a:xfrm>
            <a:off x="6124818" y="2343755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151,765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6E966BD-EAA6-F323-E004-F473FCCCFCCA}"/>
              </a:ext>
            </a:extLst>
          </p:cNvPr>
          <p:cNvSpPr txBox="1"/>
          <p:nvPr/>
        </p:nvSpPr>
        <p:spPr>
          <a:xfrm>
            <a:off x="10086399" y="2624580"/>
            <a:ext cx="904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Email: 1,922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3BF7750-080E-30CB-5FD9-F40346ED0780}"/>
              </a:ext>
            </a:extLst>
          </p:cNvPr>
          <p:cNvSpPr txBox="1"/>
          <p:nvPr/>
        </p:nvSpPr>
        <p:spPr>
          <a:xfrm>
            <a:off x="10086399" y="2919495"/>
            <a:ext cx="1050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Referral: 1,188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5219804-966D-11D5-EB6D-9BDF5F91AF3F}"/>
              </a:ext>
            </a:extLst>
          </p:cNvPr>
          <p:cNvSpPr txBox="1"/>
          <p:nvPr/>
        </p:nvSpPr>
        <p:spPr>
          <a:xfrm>
            <a:off x="10261977" y="1972408"/>
            <a:ext cx="1032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Organic: 6,332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DB06582-39CF-DDF6-CBBB-A4EF5A53D074}"/>
              </a:ext>
            </a:extLst>
          </p:cNvPr>
          <p:cNvSpPr txBox="1"/>
          <p:nvPr/>
        </p:nvSpPr>
        <p:spPr>
          <a:xfrm>
            <a:off x="10261977" y="2290693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Direct: 6,219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8E53FBF-1E94-E4F4-D8F8-B139563236E2}"/>
              </a:ext>
            </a:extLst>
          </p:cNvPr>
          <p:cNvSpPr txBox="1"/>
          <p:nvPr/>
        </p:nvSpPr>
        <p:spPr>
          <a:xfrm>
            <a:off x="10038183" y="1673026"/>
            <a:ext cx="133087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Paid Search: 55,644</a:t>
            </a:r>
          </a:p>
          <a:p>
            <a:endParaRPr lang="en-US" sz="600" b="1" dirty="0"/>
          </a:p>
        </p:txBody>
      </p:sp>
      <p:pic>
        <p:nvPicPr>
          <p:cNvPr id="15" name="Graphic 14" descr="Checkbox Checked with solid fill">
            <a:extLst>
              <a:ext uri="{FF2B5EF4-FFF2-40B4-BE49-F238E27FC236}">
                <a16:creationId xmlns:a16="http://schemas.microsoft.com/office/drawing/2014/main" id="{526FA50F-D0AB-5A01-2D77-C6D6BF997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61562" y="4721110"/>
            <a:ext cx="294374" cy="2943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28EBD49-4D42-7290-92E2-D2665A3FD36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8169" t="31897" r="6292" b="13114"/>
          <a:stretch/>
        </p:blipFill>
        <p:spPr>
          <a:xfrm>
            <a:off x="241701" y="6427666"/>
            <a:ext cx="1288665" cy="128265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5CB4666-6164-C95A-91AB-67BE4B6F464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8169" t="27647" r="5272" b="17347"/>
          <a:stretch/>
        </p:blipFill>
        <p:spPr>
          <a:xfrm>
            <a:off x="1611488" y="6418286"/>
            <a:ext cx="1382908" cy="129203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1807D16-0336-AE09-307A-2267B0A24C0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9294" r="7227"/>
          <a:stretch/>
        </p:blipFill>
        <p:spPr>
          <a:xfrm>
            <a:off x="4356079" y="6439455"/>
            <a:ext cx="3275993" cy="12573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DECFAEF-96B9-8DFB-8FBE-468CFA116CCF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7128" b="2556"/>
          <a:stretch/>
        </p:blipFill>
        <p:spPr>
          <a:xfrm>
            <a:off x="7677425" y="6425869"/>
            <a:ext cx="3426213" cy="12573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46E2F2A-3569-0543-B3D7-8DF3301CFF4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75905" y="6415415"/>
            <a:ext cx="1393788" cy="126775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AA1F2C7-413C-ABA4-B92D-91811F62CBB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5111" y="6439455"/>
            <a:ext cx="1260207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75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0ea6b9a-ab51-4b3d-9d8b-e3cf185a3b18}" enabled="1" method="Standard" siteId="{099b4a3f-72d7-4765-8238-0f090824c5e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9723</TotalTime>
  <Words>625</Words>
  <Application>Microsoft Office PowerPoint</Application>
  <PresentationFormat>Custom</PresentationFormat>
  <Paragraphs>214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Droid Sans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MacDonald</dc:creator>
  <cp:lastModifiedBy>Andrew Schiff</cp:lastModifiedBy>
  <cp:revision>215</cp:revision>
  <cp:lastPrinted>2024-09-04T14:30:03Z</cp:lastPrinted>
  <dcterms:created xsi:type="dcterms:W3CDTF">2022-02-07T13:43:12Z</dcterms:created>
  <dcterms:modified xsi:type="dcterms:W3CDTF">2024-09-04T16:02:39Z</dcterms:modified>
</cp:coreProperties>
</file>